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354" r:id="rId2"/>
    <p:sldId id="260" r:id="rId3"/>
    <p:sldId id="262" r:id="rId4"/>
    <p:sldId id="261" r:id="rId5"/>
    <p:sldId id="353" r:id="rId6"/>
    <p:sldId id="263" r:id="rId7"/>
    <p:sldId id="264" r:id="rId8"/>
    <p:sldId id="355" r:id="rId9"/>
    <p:sldId id="265" r:id="rId10"/>
    <p:sldId id="380" r:id="rId11"/>
    <p:sldId id="381" r:id="rId12"/>
    <p:sldId id="382" r:id="rId13"/>
    <p:sldId id="391" r:id="rId14"/>
    <p:sldId id="268" r:id="rId15"/>
    <p:sldId id="273" r:id="rId16"/>
    <p:sldId id="307" r:id="rId17"/>
    <p:sldId id="383" r:id="rId18"/>
    <p:sldId id="270" r:id="rId19"/>
    <p:sldId id="356" r:id="rId20"/>
    <p:sldId id="271" r:id="rId21"/>
    <p:sldId id="272" r:id="rId22"/>
    <p:sldId id="274" r:id="rId23"/>
    <p:sldId id="357" r:id="rId24"/>
    <p:sldId id="278" r:id="rId25"/>
    <p:sldId id="359" r:id="rId26"/>
    <p:sldId id="360" r:id="rId27"/>
    <p:sldId id="279" r:id="rId28"/>
    <p:sldId id="358" r:id="rId29"/>
    <p:sldId id="282" r:id="rId30"/>
    <p:sldId id="400" r:id="rId31"/>
    <p:sldId id="401" r:id="rId32"/>
    <p:sldId id="399" r:id="rId33"/>
    <p:sldId id="362" r:id="rId34"/>
    <p:sldId id="283" r:id="rId35"/>
    <p:sldId id="284" r:id="rId36"/>
    <p:sldId id="363" r:id="rId37"/>
    <p:sldId id="289" r:id="rId38"/>
    <p:sldId id="288" r:id="rId39"/>
    <p:sldId id="396" r:id="rId40"/>
    <p:sldId id="397" r:id="rId41"/>
    <p:sldId id="398" r:id="rId42"/>
    <p:sldId id="364" r:id="rId43"/>
    <p:sldId id="287" r:id="rId44"/>
    <p:sldId id="385" r:id="rId45"/>
    <p:sldId id="386" r:id="rId46"/>
    <p:sldId id="384" r:id="rId47"/>
    <p:sldId id="365" r:id="rId48"/>
    <p:sldId id="294" r:id="rId49"/>
    <p:sldId id="308" r:id="rId50"/>
    <p:sldId id="372" r:id="rId51"/>
    <p:sldId id="309" r:id="rId52"/>
    <p:sldId id="366" r:id="rId53"/>
    <p:sldId id="296" r:id="rId54"/>
    <p:sldId id="393" r:id="rId55"/>
    <p:sldId id="394" r:id="rId56"/>
    <p:sldId id="367" r:id="rId57"/>
    <p:sldId id="395" r:id="rId58"/>
    <p:sldId id="297" r:id="rId59"/>
    <p:sldId id="392" r:id="rId60"/>
    <p:sldId id="368" r:id="rId61"/>
    <p:sldId id="300" r:id="rId62"/>
    <p:sldId id="301" r:id="rId63"/>
    <p:sldId id="304" r:id="rId64"/>
    <p:sldId id="303" r:id="rId65"/>
    <p:sldId id="369" r:id="rId66"/>
    <p:sldId id="379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5EA01-3B40-4272-985D-0D40722516E4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FE0AB-EEFC-44EE-B3AB-BAA114C1F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E710F4-DC55-4468-A343-5A8A0DE0333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D78D8D-4FB4-44D1-9B8F-6FD786454B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822" y="620688"/>
            <a:ext cx="813504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atin typeface="Calibri" pitchFamily="34" charset="0"/>
              </a:rPr>
              <a:t>Типы болезней</a:t>
            </a:r>
            <a:endParaRPr lang="ru-RU" sz="3200" b="1" dirty="0" smtClean="0">
              <a:latin typeface="Calibri" pitchFamily="34" charset="0"/>
            </a:endParaRPr>
          </a:p>
          <a:p>
            <a:r>
              <a:rPr lang="ru-RU" sz="2800" b="1" dirty="0" smtClean="0">
                <a:latin typeface="Calibri" pitchFamily="34" charset="0"/>
              </a:rPr>
              <a:t>* Прочитайте текст в учебнике  на стр. 115 -119.</a:t>
            </a:r>
          </a:p>
          <a:p>
            <a:r>
              <a:rPr lang="ru-RU" sz="2800" b="1" dirty="0" smtClean="0">
                <a:latin typeface="Calibri" pitchFamily="34" charset="0"/>
              </a:rPr>
              <a:t>* Рассмотрите изображения проявления болезней</a:t>
            </a:r>
          </a:p>
          <a:p>
            <a:r>
              <a:rPr lang="ru-RU" sz="2800" b="1" dirty="0" smtClean="0">
                <a:latin typeface="Calibri" pitchFamily="34" charset="0"/>
              </a:rPr>
              <a:t>на слайдах.</a:t>
            </a:r>
          </a:p>
          <a:p>
            <a:r>
              <a:rPr lang="ru-RU" sz="2800" b="1" dirty="0" smtClean="0">
                <a:latin typeface="Calibri" pitchFamily="34" charset="0"/>
              </a:rPr>
              <a:t> * Сравните текст данного ниже (на слайдах)</a:t>
            </a:r>
          </a:p>
          <a:p>
            <a:r>
              <a:rPr lang="ru-RU" sz="2800" b="1" dirty="0" smtClean="0">
                <a:latin typeface="Calibri" pitchFamily="34" charset="0"/>
              </a:rPr>
              <a:t>описания болезней и текста в учебнике. </a:t>
            </a:r>
          </a:p>
          <a:p>
            <a:r>
              <a:rPr lang="ru-RU" sz="2800" b="1" dirty="0" smtClean="0">
                <a:latin typeface="Calibri" pitchFamily="34" charset="0"/>
              </a:rPr>
              <a:t>* Посоветуйтесь с коллегами. </a:t>
            </a:r>
          </a:p>
          <a:p>
            <a:r>
              <a:rPr lang="ru-RU" sz="2800" b="1" dirty="0" smtClean="0">
                <a:latin typeface="Calibri" pitchFamily="34" charset="0"/>
              </a:rPr>
              <a:t>* Сделайте вывод о представленном на рисунке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типе болезней.</a:t>
            </a:r>
          </a:p>
          <a:p>
            <a:r>
              <a:rPr lang="ru-RU" sz="2800" b="1" dirty="0" smtClean="0">
                <a:latin typeface="Calibri" pitchFamily="34" charset="0"/>
              </a:rPr>
              <a:t>*запишите определение в тетрадь.</a:t>
            </a:r>
          </a:p>
          <a:p>
            <a:pPr algn="ctr"/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коты\i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83" y="476672"/>
            <a:ext cx="8256917" cy="61926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</a:t>
            </a:r>
            <a:endParaRPr lang="ru-RU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коты\i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0694"/>
            <a:ext cx="7034702" cy="63566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Desktop\коты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525747" cy="53285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</a:t>
            </a:r>
            <a:endParaRPr lang="ru-R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Мои рисунки\Пейзажи\ржавч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3109"/>
            <a:ext cx="7308304" cy="50988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Desktop\Защ раст\ржавввчгладиол.jpg"/>
          <p:cNvPicPr>
            <a:picLocks noChangeAspect="1" noChangeArrowheads="1"/>
          </p:cNvPicPr>
          <p:nvPr/>
        </p:nvPicPr>
        <p:blipFill>
          <a:blip r:embed="rId2" cstate="print"/>
          <a:srcRect l="9247" r="9782" b="23288"/>
          <a:stretch>
            <a:fillRect/>
          </a:stretch>
        </p:blipFill>
        <p:spPr bwMode="auto">
          <a:xfrm rot="5400000">
            <a:off x="795676" y="1137459"/>
            <a:ext cx="6688553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3. </a:t>
            </a:r>
          </a:p>
          <a:p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Вызывается   грибами. </a:t>
            </a:r>
          </a:p>
          <a:p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Характеризуется скоплениями ярко-оранжевых или бурых спор, выступающих наружу через разрывы покровных тканей.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Защ раст\вертицил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622"/>
            <a:ext cx="3528392" cy="66568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05273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05273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4.</a:t>
            </a:r>
            <a:endParaRPr lang="ru-RU" sz="3200" b="1" dirty="0"/>
          </a:p>
        </p:txBody>
      </p:sp>
      <p:pic>
        <p:nvPicPr>
          <p:cNvPr id="50178" name="Picture 2" descr="Biology Final Exam flashcards Quiz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048672" cy="6623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4.</a:t>
            </a:r>
            <a:endParaRPr lang="ru-RU" sz="3200" b="1" dirty="0"/>
          </a:p>
        </p:txBody>
      </p:sp>
      <p:pic>
        <p:nvPicPr>
          <p:cNvPr id="49154" name="Picture 2" descr="pomidor.organikogorod.ru - Part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07098"/>
            <a:ext cx="6994748" cy="559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Calibri" pitchFamily="34" charset="0"/>
                <a:cs typeface="Times New Roman" pitchFamily="18" charset="0"/>
              </a:rPr>
              <a:t>4. </a:t>
            </a:r>
          </a:p>
          <a:p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Широко </a:t>
            </a:r>
            <a:r>
              <a:rPr lang="ru-RU" sz="3600" dirty="0">
                <a:latin typeface="Calibri" pitchFamily="34" charset="0"/>
                <a:cs typeface="Times New Roman" pitchFamily="18" charset="0"/>
              </a:rPr>
              <a:t>распространенный тип сосудистых болезней, </a:t>
            </a:r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связанных </a:t>
            </a:r>
            <a:r>
              <a:rPr lang="ru-RU" sz="3600" dirty="0">
                <a:latin typeface="Calibri" pitchFamily="34" charset="0"/>
                <a:cs typeface="Times New Roman" pitchFamily="18" charset="0"/>
              </a:rPr>
              <a:t>с поражением проводящей </a:t>
            </a:r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системы (сосудов) </a:t>
            </a:r>
            <a:r>
              <a:rPr lang="ru-RU" sz="3600" dirty="0">
                <a:latin typeface="Calibri" pitchFamily="34" charset="0"/>
                <a:cs typeface="Times New Roman" pitchFamily="18" charset="0"/>
              </a:rPr>
              <a:t>растений и проявляющихся в увядании (усыхании) всего растения или его части, </a:t>
            </a:r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например, </a:t>
            </a:r>
            <a:r>
              <a:rPr lang="ru-RU" sz="3600" dirty="0">
                <a:latin typeface="Calibri" pitchFamily="34" charset="0"/>
                <a:cs typeface="Times New Roman" pitchFamily="18" charset="0"/>
              </a:rPr>
              <a:t>отдельных ветвей кроны.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92418" y="332656"/>
            <a:ext cx="540333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6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ea typeface="Times New Roman" pitchFamily="18" charset="0"/>
                <a:cs typeface="Times New Roman" pitchFamily="18" charset="0"/>
              </a:rPr>
              <a:t>1. Поражённые</a:t>
            </a:r>
            <a:r>
              <a:rPr kumimoji="0" lang="ru-RU" sz="3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ягоды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5538" name="Picture 2" descr="Как защитить землянику от серой гнил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4960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5.</a:t>
            </a:r>
            <a:endParaRPr lang="ru-RU" sz="3200" b="1" dirty="0"/>
          </a:p>
        </p:txBody>
      </p:sp>
      <p:pic>
        <p:nvPicPr>
          <p:cNvPr id="47106" name="Picture 2" descr="http://im0-tub-ru.yandex.net/i?id=21ccb2759e1dbfec8c4ac10c537f5042-0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78843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Наталья\Desktop\Защ раст\шютте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292064" y="548680"/>
            <a:ext cx="7851936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5.</a:t>
            </a:r>
            <a:endParaRPr lang="ru-RU" sz="3200" b="1" dirty="0"/>
          </a:p>
        </p:txBody>
      </p:sp>
      <p:pic>
        <p:nvPicPr>
          <p:cNvPr id="45058" name="Picture 2" descr="Почему желтеет туя советы и фото на Supersadovnik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75460"/>
            <a:ext cx="7350596" cy="5378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alibri" pitchFamily="34" charset="0"/>
              </a:rPr>
              <a:t>5. </a:t>
            </a:r>
            <a:endParaRPr lang="ru-RU" sz="4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Название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этого типа болезней хвойных пород произошло от немецкого глагола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schiitten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, что значит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осыпаться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. </a:t>
            </a:r>
            <a:endParaRPr lang="ru-RU" sz="2800" b="1" dirty="0" smtClean="0">
              <a:latin typeface="Calibri" pitchFamily="34" charset="0"/>
              <a:cs typeface="Times New Roman" pitchFamily="18" charset="0"/>
            </a:endParaRPr>
          </a:p>
          <a:p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Болезни такого типа вызываются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различными видами грибов и проявляются в изменении цвета, отмирании и опадении хвои. </a:t>
            </a:r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Характерным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признаком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инфекционных болезней этого типа (в отличие от неинфекционного засыхания и опадения хвои) является образование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на пораженной хвое спороношений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возбудителя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05273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6.</a:t>
            </a:r>
            <a:endParaRPr lang="ru-RU" sz="3200" b="1" dirty="0"/>
          </a:p>
        </p:txBody>
      </p:sp>
      <p:pic>
        <p:nvPicPr>
          <p:cNvPr id="43010" name="Picture 2" descr="лист &quot; Страница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544616" cy="5988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6.</a:t>
            </a:r>
            <a:endParaRPr lang="ru-RU" sz="3200" b="1" dirty="0"/>
          </a:p>
        </p:txBody>
      </p:sp>
      <p:pic>
        <p:nvPicPr>
          <p:cNvPr id="41986" name="Picture 2" descr="КАК ИЗБАВИТЬСЯ ОТ МУЧНИСТОЙ РОС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6143625" cy="461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6.</a:t>
            </a:r>
            <a:endParaRPr lang="ru-RU" sz="3200" b="1" dirty="0"/>
          </a:p>
        </p:txBody>
      </p:sp>
      <p:pic>
        <p:nvPicPr>
          <p:cNvPr id="40962" name="Picture 2" descr="&quot;Все о винограде: сорта, выращивание, уход и защита&quot;: т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6.</a:t>
            </a:r>
            <a:endParaRPr lang="ru-RU" sz="3200" b="1" dirty="0"/>
          </a:p>
        </p:txBody>
      </p:sp>
      <p:pic>
        <p:nvPicPr>
          <p:cNvPr id="38914" name="Picture 2" descr="Дача. Растения Дача в Сибири - Part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352925" cy="3810000"/>
          </a:xfrm>
          <a:prstGeom prst="rect">
            <a:avLst/>
          </a:prstGeom>
          <a:noFill/>
        </p:spPr>
      </p:pic>
      <p:pic>
        <p:nvPicPr>
          <p:cNvPr id="38916" name="Picture 4" descr="Мучнистая роса на крыжовнике и лечение - на Agronom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248472" cy="552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6. 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Болезни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этого типа вызываются 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грибами. </a:t>
            </a:r>
          </a:p>
          <a:p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Их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своеобразие заключается в том, что мицелий </a:t>
            </a:r>
            <a:r>
              <a:rPr lang="ru-RU" sz="2800" dirty="0" err="1">
                <a:latin typeface="Calibri" pitchFamily="34" charset="0"/>
                <a:cs typeface="Times New Roman" pitchFamily="18" charset="0"/>
              </a:rPr>
              <a:t>патогена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 развивается на поверхности растений, образуя тонкий паутинистый или более плотный </a:t>
            </a:r>
            <a:r>
              <a:rPr lang="ru-RU" sz="2800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ватообразный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налет белого цвета. </a:t>
            </a:r>
            <a:endParaRPr lang="ru-RU" sz="28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При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массовом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образовании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спор гриба налет становится как бы присыпанным мукой (отсюда название этих болезней и их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возбудителей)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аталья\Desktop\Защ раст\мумиф желуд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6" y="476672"/>
            <a:ext cx="8992853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30120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7.</a:t>
            </a:r>
            <a:endParaRPr lang="ru-RU" sz="3200" b="1" dirty="0"/>
          </a:p>
        </p:txBody>
      </p:sp>
      <p:pic>
        <p:nvPicPr>
          <p:cNvPr id="35842" name="Picture 2" descr="Toxicology--Plants flashcards Quiz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13997" y="1085995"/>
            <a:ext cx="6599974" cy="442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талья\Desktop\Защ раст\гниль стебл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5"/>
            <a:ext cx="9144000" cy="5794375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17747" y="260648"/>
            <a:ext cx="7631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68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ea typeface="Times New Roman" pitchFamily="18" charset="0"/>
                <a:cs typeface="Times New Roman" pitchFamily="18" charset="0"/>
              </a:rPr>
              <a:t>1. Поражённые</a:t>
            </a:r>
            <a:r>
              <a:rPr kumimoji="0" lang="ru-RU" sz="3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стебли </a:t>
            </a:r>
            <a:r>
              <a:rPr kumimoji="0" lang="ru-RU" sz="3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сенполии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Грибы-паразиты: Спорынья пурпурная - Картинка 1928/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9382" y="908720"/>
            <a:ext cx="5084618" cy="5020420"/>
          </a:xfrm>
          <a:prstGeom prst="rect">
            <a:avLst/>
          </a:prstGeom>
          <a:noFill/>
        </p:spPr>
      </p:pic>
      <p:pic>
        <p:nvPicPr>
          <p:cNvPr id="89092" name="Picture 4" descr="Спорын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959"/>
            <a:ext cx="4550718" cy="56043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7.</a:t>
            </a:r>
            <a:endParaRPr lang="ru-RU" sz="32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8772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7.</a:t>
            </a:r>
            <a:endParaRPr lang="ru-RU" sz="3200" b="1" dirty="0"/>
          </a:p>
        </p:txBody>
      </p:sp>
      <p:pic>
        <p:nvPicPr>
          <p:cNvPr id="36866" name="Picture 2" descr="Спорынья levzeya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7308304" cy="4948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Вот сад и огород. Без хлопот. CУПЕРСАДОВНИК.РУ : Группа по интересам. Другое : Одноклассники"/>
          <p:cNvPicPr>
            <a:picLocks noChangeAspect="1" noChangeArrowheads="1"/>
          </p:cNvPicPr>
          <p:nvPr/>
        </p:nvPicPr>
        <p:blipFill>
          <a:blip r:embed="rId2" cstate="print"/>
          <a:srcRect l="6480" t="10236" r="4961" b="16651"/>
          <a:stretch>
            <a:fillRect/>
          </a:stretch>
        </p:blipFill>
        <p:spPr bwMode="auto">
          <a:xfrm>
            <a:off x="759388" y="1196752"/>
            <a:ext cx="8384612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7.</a:t>
            </a:r>
            <a:endParaRPr lang="ru-RU" sz="32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4503" y="589329"/>
            <a:ext cx="868797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0038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3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3000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Чаще всего встречается …?…… плодов и семян, </a:t>
            </a:r>
          </a:p>
          <a:p>
            <a:pPr lvl="0" indent="3000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……?……..могут также отдельные участки   листьев и других  органов растений. </a:t>
            </a:r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300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грибные болезни, при которых </a:t>
            </a:r>
          </a:p>
          <a:p>
            <a:pPr marL="0" marR="0" lvl="0" indent="300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мицелий паразита, обильно разрастаясь в тканях</a:t>
            </a:r>
          </a:p>
          <a:p>
            <a:pPr marL="0" marR="0" lvl="0" indent="300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пораженного органа,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превращает его в </a:t>
            </a:r>
          </a:p>
          <a:p>
            <a:pPr marL="0" marR="0" lvl="0" indent="300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плотное черное образование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«м…?……», или </a:t>
            </a:r>
          </a:p>
          <a:p>
            <a:pPr marL="0" marR="0" lvl="0" indent="300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склероциальную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строму, состоящую из сплетения</a:t>
            </a:r>
          </a:p>
          <a:p>
            <a:pPr marL="0" marR="0" lvl="0" indent="300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гиф гриба и остатков растительной ткани.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талья\Desktop\Защ раст\пар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196752"/>
            <a:ext cx="8574205" cy="5381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C:\Users\Наталья\Desktop\Защ раст\пар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39"/>
            <a:ext cx="8650563" cy="61206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97839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Поражение покровных тканей листьев, плодов и побегов, сопровождающееся образованием пятен на листьях,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растрескиванием и </a:t>
            </a:r>
            <a:r>
              <a:rPr lang="ru-RU" sz="2800" dirty="0" err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струпьевидным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шелушением пораженных участков плодов и ветвей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Это заболевание вызывается некоторыми видами грибов. Встречается на плодовых деревьях, осине, тополе, иве. 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коты\1215696931_antrakno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7560840" cy="56706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Наталья\Desktop\Защ раст\антракн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68692"/>
            <a:ext cx="7122368" cy="59353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Антракноз, септориоз или пятнистость ProFlower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905500" cy="4429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9.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5445224"/>
            <a:ext cx="4498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r>
              <a:rPr lang="ru-RU" sz="2800" dirty="0" smtClean="0"/>
              <a:t>.Поражённый виноград  </a:t>
            </a:r>
          </a:p>
          <a:p>
            <a:r>
              <a:rPr lang="ru-RU" sz="2800" dirty="0" smtClean="0"/>
              <a:t>и  картофель</a:t>
            </a:r>
            <a:endParaRPr lang="ru-RU" sz="2800" dirty="0"/>
          </a:p>
        </p:txBody>
      </p:sp>
      <p:pic>
        <p:nvPicPr>
          <p:cNvPr id="63492" name="Picture 4" descr="КАРТОФЕЛЬНЫЙ ГРИБ - ЗАЩИТА РАСТЕНИЙ - БУДНИ ДАЧНИКА - Каталог статей - УСАДЬБА"/>
          <p:cNvPicPr>
            <a:picLocks noChangeAspect="1" noChangeArrowheads="1"/>
          </p:cNvPicPr>
          <p:nvPr/>
        </p:nvPicPr>
        <p:blipFill>
          <a:blip r:embed="rId2" cstate="print"/>
          <a:srcRect l="5706" r="52453" b="18820"/>
          <a:stretch>
            <a:fillRect/>
          </a:stretch>
        </p:blipFill>
        <p:spPr bwMode="auto">
          <a:xfrm>
            <a:off x="251520" y="188640"/>
            <a:ext cx="3168352" cy="4608512"/>
          </a:xfrm>
          <a:prstGeom prst="rect">
            <a:avLst/>
          </a:prstGeom>
          <a:noFill/>
        </p:spPr>
      </p:pic>
      <p:pic>
        <p:nvPicPr>
          <p:cNvPr id="63490" name="Picture 2" descr="Серая гниль на ягодах - виногр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476672"/>
            <a:ext cx="5857875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Перец болезни вредители Записи в рубрике Перец болезни вредители Блог Советов : LiveInternet - Российский Сервис Онлайн-Дневни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5932"/>
            <a:ext cx="7479729" cy="6293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9.</a:t>
            </a:r>
            <a:endParaRPr lang="ru-RU" sz="32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Болезни садовой земляники. SVLV - Информационны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6552728" cy="58182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9.</a:t>
            </a:r>
            <a:endParaRPr lang="ru-RU" sz="32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2728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Грибное заболевание, проявляющееся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в образовании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углубленных язв или сухой гнили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при поражении плодов, семян и других мясистых органов растений, а также в </a:t>
            </a:r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форме пятнистостей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при поражении листьев. 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9.</a:t>
            </a:r>
            <a:endParaRPr lang="ru-RU" sz="32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44"/>
          <p:cNvPicPr>
            <a:picLocks noChangeAspect="1" noChangeArrowheads="1"/>
          </p:cNvPicPr>
          <p:nvPr/>
        </p:nvPicPr>
        <p:blipFill>
          <a:blip r:embed="rId2" cstate="print"/>
          <a:srcRect l="28965" r="49794" b="36722"/>
          <a:stretch>
            <a:fillRect/>
          </a:stretch>
        </p:blipFill>
        <p:spPr bwMode="auto">
          <a:xfrm rot="10800000" flipV="1">
            <a:off x="0" y="476672"/>
            <a:ext cx="327585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4"/>
          <p:cNvPicPr>
            <a:picLocks noChangeAspect="1" noChangeArrowheads="1"/>
          </p:cNvPicPr>
          <p:nvPr/>
        </p:nvPicPr>
        <p:blipFill>
          <a:blip r:embed="rId2" cstate="print"/>
          <a:srcRect t="48905" r="72966"/>
          <a:stretch>
            <a:fillRect/>
          </a:stretch>
        </p:blipFill>
        <p:spPr bwMode="auto">
          <a:xfrm>
            <a:off x="3851920" y="260647"/>
            <a:ext cx="5292080" cy="631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10.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http://www.stihi.ru/pics/2010/08/24/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74694"/>
            <a:ext cx="7836024" cy="58770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10.</a:t>
            </a:r>
            <a:endParaRPr lang="ru-RU" sz="32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://im6-tub-ru.yandex.net/i?id=154117299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7884368" cy="59132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10.</a:t>
            </a:r>
            <a:endParaRPr lang="ru-RU" sz="32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plantarium.ru/dat/plants/1/114/11114_ae87b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90718"/>
            <a:ext cx="7956376" cy="59672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10.</a:t>
            </a:r>
            <a:endParaRPr lang="ru-RU" sz="32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74838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Представляет собой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множество тесно скученных тонких побегов,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образовавшихся на небольшом отрезке ветви в результате нарушений фенологии растения и интенсификации ростовых процессов под влиянием </a:t>
            </a:r>
            <a:r>
              <a:rPr lang="ru-RU" sz="2800" dirty="0" err="1" smtClean="0">
                <a:latin typeface="Calibri" pitchFamily="34" charset="0"/>
                <a:cs typeface="Times New Roman" pitchFamily="18" charset="0"/>
              </a:rPr>
              <a:t>патогена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Заболевание чаще всего возникает при поражении растений грибами и вирусами.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2474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10.</a:t>
            </a:r>
            <a:endParaRPr lang="ru-RU" sz="32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73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11.</a:t>
            </a:r>
            <a:endParaRPr lang="ru-RU" sz="3200" b="1" dirty="0"/>
          </a:p>
        </p:txBody>
      </p:sp>
      <p:pic>
        <p:nvPicPr>
          <p:cNvPr id="22530" name="Picture 2" descr="http://im2-tub-ru.yandex.net/i?id=d7b0d7e9de1d290f55ab628d7b468968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ТАБАЧНАЯ ГРАВИР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481" y="1484784"/>
            <a:ext cx="7993099" cy="51324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3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11.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???????-</a:t>
            </a: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резкие нарушения структуры и распад тканей  пораженных органов растений</a:t>
            </a: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Болезни этого типа вызываются грибами или бактериями. </a:t>
            </a:r>
          </a:p>
          <a:p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Для них характерны резкие нарушения структуры и распад тканей пораженных органов растений. </a:t>
            </a:r>
          </a:p>
          <a:p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Могут поражаться различные части растений: плоды, семена, луковицы, корни, стволы и др. </a:t>
            </a:r>
          </a:p>
          <a:p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В зависимости от строения и химического состава растительной ткани  возникают мягкие или твердые, мокрые или сухие поражения. </a:t>
            </a:r>
            <a:endParaRPr lang="ru-RU" sz="28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дсобное хозяйство Полезные советы тем, кто имеет личное п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650" y="836712"/>
            <a:ext cx="7296133" cy="5472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3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11.</a:t>
            </a:r>
            <a:endParaRPr lang="ru-RU" sz="32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аталья\Desktop\Защ раст\см клещ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9512" y="1196752"/>
            <a:ext cx="8174121" cy="5394920"/>
          </a:xfrm>
          <a:prstGeom prst="rect">
            <a:avLst/>
          </a:prstGeom>
          <a:noFill/>
        </p:spPr>
      </p:pic>
      <p:pic>
        <p:nvPicPr>
          <p:cNvPr id="18434" name="Picture 2" descr="В оборону! Календарь работ Усадьба АССбуд - строительный портал"/>
          <p:cNvPicPr>
            <a:picLocks noChangeAspect="1" noChangeArrowheads="1"/>
          </p:cNvPicPr>
          <p:nvPr/>
        </p:nvPicPr>
        <p:blipFill>
          <a:blip r:embed="rId3" cstate="print"/>
          <a:srcRect l="28028"/>
          <a:stretch>
            <a:fillRect/>
          </a:stretch>
        </p:blipFill>
        <p:spPr bwMode="auto">
          <a:xfrm>
            <a:off x="3779912" y="402314"/>
            <a:ext cx="4752528" cy="64556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73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11.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77281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Нарушения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формы тех или иных органов растений могут возникать под влиянием различных факторов, но чаще всего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вызываются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грибами и вирусами. </a:t>
            </a:r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На листьях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проявляются в виде курчавости, пузырчатых вздутий, нитевидности,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морщинистости.</a:t>
            </a:r>
          </a:p>
          <a:p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2800" dirty="0">
                <a:latin typeface="Calibri" pitchFamily="34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цветков наблюдаются превращение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генеративных 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частей в вегетативные (махровость), непомерное разрастание или, 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наоборот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, недоразвитие цветка.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73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11.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Наталья\Desktop\Защ раст\пятнистость.jpg"/>
          <p:cNvPicPr>
            <a:picLocks noChangeAspect="1" noChangeArrowheads="1"/>
          </p:cNvPicPr>
          <p:nvPr/>
        </p:nvPicPr>
        <p:blipFill>
          <a:blip r:embed="rId2" cstate="print"/>
          <a:srcRect b="4415"/>
          <a:stretch>
            <a:fillRect/>
          </a:stretch>
        </p:blipFill>
        <p:spPr bwMode="auto">
          <a:xfrm>
            <a:off x="1655168" y="332656"/>
            <a:ext cx="7488832" cy="60486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6056" y="5877272"/>
            <a:ext cx="34518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12.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Болезни и вредители растен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6096000" cy="40862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12.</a:t>
            </a:r>
            <a:endParaRPr lang="ru-RU" sz="32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Болезни ро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624976" cy="43088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12.</a:t>
            </a:r>
            <a:endParaRPr lang="ru-RU" sz="32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79512" y="846004"/>
            <a:ext cx="89644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0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Обычно поражаются листья, но иногда они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встречаются на плодах, молодых побегах. </a:t>
            </a:r>
          </a:p>
          <a:p>
            <a:pPr marL="0" marR="0" lvl="0" indent="300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0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Болезни этого типа проявляются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отмирании (некрозе)   тканей отдельных участков пораженного органа,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сопровождается изменением их окраски, структуры.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300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0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Пятна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могут быть белые, черные, бурые; </a:t>
            </a:r>
          </a:p>
          <a:p>
            <a:pPr marL="0" marR="0" lvl="0" indent="300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мелкие или крупные; округлые, угловатые или в виде </a:t>
            </a:r>
          </a:p>
          <a:p>
            <a:pPr marL="0" marR="0" lvl="0" indent="300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штрихов; окаймленные, зональные, плоские или </a:t>
            </a:r>
          </a:p>
          <a:p>
            <a:pPr marL="0" marR="0" lvl="0" indent="3000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выпуклые, точечные, дырчатые.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12.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Заболевания комнатных расте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6524625" cy="5705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13.</a:t>
            </a:r>
            <a:endParaRPr lang="ru-RU" sz="32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рганическое земледелие. Как защитить перец от вредителей и болезней RMN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746301"/>
            <a:ext cx="8246690" cy="57360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13.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Болезни бобовых. Мучнистая роса, Желтая мозаика, Бактериоз,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848872" cy="58866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13.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Наталья\Desktop\Защ раст\рак корней.jpg"/>
          <p:cNvPicPr>
            <a:picLocks noChangeAspect="1" noChangeArrowheads="1"/>
          </p:cNvPicPr>
          <p:nvPr/>
        </p:nvPicPr>
        <p:blipFill>
          <a:blip r:embed="rId2" cstate="print"/>
          <a:srcRect l="15452" r="25725"/>
          <a:stretch>
            <a:fillRect/>
          </a:stretch>
        </p:blipFill>
        <p:spPr bwMode="auto">
          <a:xfrm>
            <a:off x="5436096" y="293915"/>
            <a:ext cx="3707904" cy="6303437"/>
          </a:xfrm>
          <a:prstGeom prst="rect">
            <a:avLst/>
          </a:prstGeom>
          <a:noFill/>
        </p:spPr>
      </p:pic>
      <p:pic>
        <p:nvPicPr>
          <p:cNvPr id="22530" name="Picture 2" descr="C:\Users\Наталья\Desktop\Защ раст\Бактер рак.jpg"/>
          <p:cNvPicPr>
            <a:picLocks noChangeAspect="1" noChangeArrowheads="1"/>
          </p:cNvPicPr>
          <p:nvPr/>
        </p:nvPicPr>
        <p:blipFill>
          <a:blip r:embed="rId3" cstate="print"/>
          <a:srcRect b="7240"/>
          <a:stretch>
            <a:fillRect/>
          </a:stretch>
        </p:blipFill>
        <p:spPr bwMode="auto">
          <a:xfrm>
            <a:off x="323528" y="1268760"/>
            <a:ext cx="4937491" cy="51845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53250" y="1462717"/>
            <a:ext cx="809183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1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Неравномерная окраска листьев, чередование </a:t>
            </a:r>
          </a:p>
          <a:p>
            <a:pPr marL="0" marR="0" lvl="0" indent="301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темно-зеленых участков листа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более светлыми,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301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1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Этот признак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характерен для многих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вирусных </a:t>
            </a:r>
          </a:p>
          <a:p>
            <a:pPr marL="0" marR="0" lvl="0" indent="301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болезней растений, но может быть связана и</a:t>
            </a:r>
          </a:p>
          <a:p>
            <a:pPr marL="0" marR="0" lvl="0" indent="301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недостатком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отдельных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элементов питания.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13.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Наталья\Desktop\Защ раст\черная ножка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b="8861"/>
          <a:stretch>
            <a:fillRect/>
          </a:stretch>
        </p:blipFill>
        <p:spPr bwMode="auto">
          <a:xfrm>
            <a:off x="524860" y="1340768"/>
            <a:ext cx="8619140" cy="5184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14.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Ответы@Mail.Ru: почему чернеют листики у молодой груш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79146"/>
            <a:ext cx="8100392" cy="60788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14.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иологический ожог. Ожог плодовых впервые зарегистрирован в Беларуси. - Кафедра молекулярной биологии Биолог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1196752"/>
            <a:ext cx="8115858" cy="54105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14.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36912"/>
            <a:ext cx="8136904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Цветки и побеги внезапно отмирают и чернеют.</a:t>
            </a:r>
          </a:p>
          <a:p>
            <a:endParaRPr lang="ru-RU" sz="2800" dirty="0" smtClean="0">
              <a:latin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</a:rPr>
              <a:t> Листья также чернеют, но не опадают, а свертываются и остаются на ветвях. </a:t>
            </a:r>
          </a:p>
          <a:p>
            <a:endParaRPr lang="ru-RU" sz="2800" dirty="0" smtClean="0">
              <a:latin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</a:rPr>
              <a:t>Кора по­крывается пузырями и растрескивается, поэтому дерево выглядит, как опаленное огнем 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14.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Задание для самостоятельной работы:</a:t>
            </a:r>
          </a:p>
          <a:p>
            <a:r>
              <a:rPr lang="ru-RU" sz="2800" dirty="0" smtClean="0">
                <a:latin typeface="Calibri" pitchFamily="34" charset="0"/>
              </a:rPr>
              <a:t>Учебник - Щербакова Л.Н., </a:t>
            </a:r>
            <a:r>
              <a:rPr lang="ru-RU" sz="2800" dirty="0" err="1" smtClean="0">
                <a:latin typeface="Calibri" pitchFamily="34" charset="0"/>
              </a:rPr>
              <a:t>Карпун</a:t>
            </a:r>
            <a:r>
              <a:rPr lang="ru-RU" sz="2800" dirty="0" smtClean="0">
                <a:latin typeface="Calibri" pitchFamily="34" charset="0"/>
              </a:rPr>
              <a:t> Н.Н</a:t>
            </a:r>
            <a:r>
              <a:rPr lang="ru-RU" sz="2800" b="1" dirty="0" smtClean="0">
                <a:latin typeface="Calibri" pitchFamily="34" charset="0"/>
              </a:rPr>
              <a:t>.  </a:t>
            </a:r>
          </a:p>
          <a:p>
            <a:r>
              <a:rPr lang="ru-RU" sz="2800" b="1" dirty="0" smtClean="0">
                <a:latin typeface="Calibri" pitchFamily="34" charset="0"/>
              </a:rPr>
              <a:t>Защита растений   </a:t>
            </a:r>
            <a:r>
              <a:rPr lang="ru-RU" sz="2800" dirty="0" smtClean="0">
                <a:latin typeface="Calibri" pitchFamily="34" charset="0"/>
              </a:rPr>
              <a:t>М, Академия. 2011.    </a:t>
            </a:r>
            <a:r>
              <a:rPr lang="ru-RU" sz="2800" b="1" dirty="0" smtClean="0">
                <a:latin typeface="Calibri" pitchFamily="34" charset="0"/>
              </a:rPr>
              <a:t>стр.114-119</a:t>
            </a:r>
          </a:p>
          <a:p>
            <a:endParaRPr lang="ru-RU" sz="2800" b="1" dirty="0" smtClean="0">
              <a:latin typeface="Calibri" pitchFamily="34" charset="0"/>
            </a:endParaRPr>
          </a:p>
          <a:p>
            <a:r>
              <a:rPr lang="ru-RU" sz="2800" dirty="0" smtClean="0">
                <a:latin typeface="Calibri" pitchFamily="34" charset="0"/>
              </a:rPr>
              <a:t>Самостоятельное изучение: </a:t>
            </a:r>
            <a:r>
              <a:rPr lang="ru-RU" sz="2800" b="1" dirty="0" smtClean="0">
                <a:latin typeface="Calibri" pitchFamily="34" charset="0"/>
              </a:rPr>
              <a:t>Развитие иммунитета растений.</a:t>
            </a:r>
            <a:r>
              <a:rPr lang="ru-RU" sz="2800" b="1" i="1" dirty="0" smtClean="0">
                <a:latin typeface="Calibri" pitchFamily="34" charset="0"/>
              </a:rPr>
              <a:t>    </a:t>
            </a:r>
            <a:r>
              <a:rPr lang="ru-RU" sz="2800" b="1" dirty="0" smtClean="0">
                <a:latin typeface="Calibri" pitchFamily="34" charset="0"/>
              </a:rPr>
              <a:t>Стр.120-123.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348880"/>
            <a:ext cx="5525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аталья\Desktop\Защ раст\ра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467" y="260648"/>
            <a:ext cx="5294533" cy="4038972"/>
          </a:xfrm>
          <a:prstGeom prst="rect">
            <a:avLst/>
          </a:prstGeom>
          <a:noFill/>
        </p:spPr>
      </p:pic>
      <p:pic>
        <p:nvPicPr>
          <p:cNvPr id="4" name="Picture 3" descr="C:\Users\Наталья\Desktop\Защ раст\ракк.jpg"/>
          <p:cNvPicPr>
            <a:picLocks noChangeAspect="1" noChangeArrowheads="1"/>
          </p:cNvPicPr>
          <p:nvPr/>
        </p:nvPicPr>
        <p:blipFill>
          <a:blip r:embed="rId3" cstate="print"/>
          <a:srcRect r="12082"/>
          <a:stretch>
            <a:fillRect/>
          </a:stretch>
        </p:blipFill>
        <p:spPr bwMode="auto">
          <a:xfrm>
            <a:off x="0" y="689299"/>
            <a:ext cx="4716016" cy="61687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32240" y="5013176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endParaRPr lang="ru-RU" sz="4000" dirty="0" smtClean="0">
              <a:latin typeface="Calibri" pitchFamily="34" charset="0"/>
              <a:cs typeface="Arial" pitchFamily="34" charset="0"/>
            </a:endParaRPr>
          </a:p>
          <a:p>
            <a:r>
              <a:rPr lang="ru-RU" sz="4000" dirty="0" smtClean="0">
                <a:latin typeface="Calibri" pitchFamily="34" charset="0"/>
                <a:cs typeface="Times New Roman" pitchFamily="18" charset="0"/>
              </a:rPr>
              <a:t>Развитие  тканевых новообразований: наростов (опухолей), образующихся вследствие усиленного деления или разрастания клеток, </a:t>
            </a:r>
            <a:r>
              <a:rPr lang="ru-RU" sz="4000" dirty="0" err="1" smtClean="0">
                <a:latin typeface="Calibri" pitchFamily="34" charset="0"/>
                <a:cs typeface="Times New Roman" pitchFamily="18" charset="0"/>
              </a:rPr>
              <a:t>незарастающих</a:t>
            </a:r>
            <a:r>
              <a:rPr lang="ru-RU" sz="4000" dirty="0" smtClean="0">
                <a:latin typeface="Calibri" pitchFamily="34" charset="0"/>
                <a:cs typeface="Times New Roman" pitchFamily="18" charset="0"/>
              </a:rPr>
              <a:t> язв, окруженных наплывами, </a:t>
            </a:r>
            <a:r>
              <a:rPr lang="ru-RU" sz="4000" dirty="0" err="1" smtClean="0">
                <a:latin typeface="Calibri" pitchFamily="34" charset="0"/>
                <a:cs typeface="Times New Roman" pitchFamily="18" charset="0"/>
              </a:rPr>
              <a:t>смолоточащих</a:t>
            </a:r>
            <a:r>
              <a:rPr lang="ru-RU" sz="4000" dirty="0" smtClean="0">
                <a:latin typeface="Calibri" pitchFamily="34" charset="0"/>
                <a:cs typeface="Times New Roman" pitchFamily="18" charset="0"/>
              </a:rPr>
              <a:t> ран и т.п. </a:t>
            </a:r>
            <a:endParaRPr lang="ru-RU" sz="40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Наталья\Desktop\Защ раст\ржав.jpg"/>
          <p:cNvPicPr>
            <a:picLocks noChangeAspect="1" noChangeArrowheads="1"/>
          </p:cNvPicPr>
          <p:nvPr/>
        </p:nvPicPr>
        <p:blipFill>
          <a:blip r:embed="rId2" cstate="print"/>
          <a:srcRect l="21008" t="21291"/>
          <a:stretch>
            <a:fillRect/>
          </a:stretch>
        </p:blipFill>
        <p:spPr bwMode="auto">
          <a:xfrm>
            <a:off x="1331640" y="1052736"/>
            <a:ext cx="7484204" cy="55924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784</TotalTime>
  <Words>853</Words>
  <Application>Microsoft Office PowerPoint</Application>
  <PresentationFormat>Экран (4:3)</PresentationFormat>
  <Paragraphs>144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88</cp:revision>
  <dcterms:created xsi:type="dcterms:W3CDTF">2014-02-03T14:18:00Z</dcterms:created>
  <dcterms:modified xsi:type="dcterms:W3CDTF">2015-03-04T18:04:44Z</dcterms:modified>
</cp:coreProperties>
</file>