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332" r:id="rId2"/>
    <p:sldId id="369" r:id="rId3"/>
    <p:sldId id="336" r:id="rId4"/>
    <p:sldId id="348" r:id="rId5"/>
    <p:sldId id="344" r:id="rId6"/>
    <p:sldId id="371" r:id="rId7"/>
    <p:sldId id="377" r:id="rId8"/>
    <p:sldId id="372" r:id="rId9"/>
    <p:sldId id="342" r:id="rId10"/>
    <p:sldId id="334" r:id="rId11"/>
    <p:sldId id="375" r:id="rId12"/>
    <p:sldId id="376" r:id="rId13"/>
    <p:sldId id="346" r:id="rId14"/>
    <p:sldId id="373" r:id="rId15"/>
    <p:sldId id="374" r:id="rId16"/>
    <p:sldId id="368" r:id="rId17"/>
    <p:sldId id="378" r:id="rId18"/>
    <p:sldId id="379" r:id="rId19"/>
    <p:sldId id="367" r:id="rId20"/>
  </p:sldIdLst>
  <p:sldSz cx="9144000" cy="5143500" type="screen16x9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</p:showPr>
  <p:clrMru>
    <a:srgbClr val="006600"/>
    <a:srgbClr val="600589"/>
    <a:srgbClr val="FF0000"/>
    <a:srgbClr val="0066CD"/>
    <a:srgbClr val="0046A5"/>
    <a:srgbClr val="193B80"/>
    <a:srgbClr val="FEF2E8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7" autoAdjust="0"/>
    <p:restoredTop sz="99824" autoAdjust="0"/>
  </p:normalViewPr>
  <p:slideViewPr>
    <p:cSldViewPr>
      <p:cViewPr>
        <p:scale>
          <a:sx n="100" d="100"/>
          <a:sy n="100" d="100"/>
        </p:scale>
        <p:origin x="-546" y="-84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0E2C16C9-3BC5-4BC6-9D6A-C129CD2C2476}" type="datetimeFigureOut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9403887-7FCE-4EC5-80CC-AC5AE0988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5193BCE-EEF9-4398-959C-66C82593A55B}" type="slidenum">
              <a:rPr lang="ru-RU" smtClean="0"/>
              <a:pPr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4819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E10D43-BFA8-47AB-8F88-7A36C3FDBAD3}" type="slidenum">
              <a:rPr lang="ru-RU" sz="1200">
                <a:latin typeface="Calibri" pitchFamily="34" charset="0"/>
                <a:cs typeface="ＭＳ Ｐゴシック"/>
              </a:rPr>
              <a:pPr algn="r"/>
              <a:t>11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6867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F90611F-6FC9-4739-9D6E-9ED43A757FE0}" type="slidenum">
              <a:rPr lang="ru-RU" sz="1200">
                <a:latin typeface="Calibri" pitchFamily="34" charset="0"/>
                <a:cs typeface="ＭＳ Ｐゴシック"/>
              </a:rPr>
              <a:pPr algn="r"/>
              <a:t>12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2D2E5631-273F-415D-82A2-3EDEE6B631D3}" type="slidenum">
              <a:rPr lang="ru-RU" smtClean="0"/>
              <a:pPr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0963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5FA011-881C-48AB-871E-AF6685BB63E6}" type="slidenum">
              <a:rPr lang="ru-RU" sz="1200">
                <a:latin typeface="Calibri" pitchFamily="34" charset="0"/>
                <a:cs typeface="ＭＳ Ｐゴシック"/>
              </a:rPr>
              <a:pPr algn="r"/>
              <a:t>14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3011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C9893CA-5B8C-4DAE-B83A-6D78B1E5ABE7}" type="slidenum">
              <a:rPr lang="ru-RU" sz="1200">
                <a:latin typeface="Calibri" pitchFamily="34" charset="0"/>
                <a:cs typeface="ＭＳ Ｐゴシック"/>
              </a:rPr>
              <a:pPr algn="r"/>
              <a:t>15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ea typeface="ＭＳ Ｐゴシック"/>
              <a:cs typeface="ＭＳ Ｐゴシック"/>
            </a:endParaRP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7D35D8D1-E5C0-40D0-917E-5D2FB4466A37}" type="slidenum">
              <a:rPr lang="ru-RU" smtClean="0"/>
              <a:pPr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5696369-B7F1-486E-A32E-F63341F6DD5B}" type="slidenum">
              <a:rPr lang="ru-RU" smtClean="0"/>
              <a:pPr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5696369-B7F1-486E-A32E-F63341F6DD5B}" type="slidenum">
              <a:rPr lang="ru-RU" smtClean="0"/>
              <a:pPr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1FF9756-24A1-4683-85B4-8A76735A5BB0}" type="slidenum">
              <a:rPr lang="ru-RU" smtClean="0"/>
              <a:pPr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1ECB2942-AAA3-40D3-B76D-AD63FDADAEE1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D048C92C-6D14-42B3-AECE-3284C20CA732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FE6FEB-D826-4E4B-9AF8-82341DADF38B}" type="slidenum">
              <a:rPr lang="ru-RU" sz="1200">
                <a:latin typeface="Calibri" pitchFamily="34" charset="0"/>
                <a:cs typeface="ＭＳ Ｐゴシック"/>
              </a:rPr>
              <a:pPr algn="r"/>
              <a:t>4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415C04F-D325-45A2-93F2-7C7A6069630A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6627" name="Slide Number Placeholder 3"/>
          <p:cNvSpPr txBox="1">
            <a:spLocks noGrp="1"/>
          </p:cNvSpPr>
          <p:nvPr/>
        </p:nvSpPr>
        <p:spPr bwMode="auto">
          <a:xfrm>
            <a:off x="5622925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D3FD5E3-8A49-41A3-A156-9B2215F0EF4C}" type="slidenum">
              <a:rPr lang="ru-RU" sz="1200">
                <a:latin typeface="Calibri" pitchFamily="34" charset="0"/>
                <a:cs typeface="ＭＳ Ｐゴシック"/>
              </a:rPr>
              <a:pPr algn="r"/>
              <a:t>7</a:t>
            </a:fld>
            <a:endParaRPr lang="ru-RU" sz="1200">
              <a:latin typeface="Calibri" pitchFamily="34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FF56969C-3FC9-49D6-BF43-3C9145AA0914}" type="slidenum">
              <a:rPr lang="ru-RU" smtClean="0"/>
              <a:pPr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5A7EEFB-A7D4-4F3A-95AD-EAFABC609744}" type="slidenum">
              <a:rPr lang="ru-RU" smtClean="0"/>
              <a:pPr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F8CDA19-F270-4C7C-98D2-5F950F6870B3}" type="slidenum">
              <a:rPr lang="ru-RU" smtClean="0"/>
              <a:pPr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FD117-7EB2-485C-AB96-B712161556E5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93447-6D73-445F-9AB0-8A03475F3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EC06-2124-4267-AB00-2C80F9039BCA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69D07-75D8-46A0-AB37-2AD3ED6C9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32E3-639C-4895-BD48-A9F265B4E7EB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FDE58-C23D-43E2-888D-F107F603F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E142D-E015-4CD0-AC9D-257C42FAFBF3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8B275-2E63-4CD3-9BF2-5CDE3A6DE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3C888-96CC-4BF4-BA1F-59C4FB21AFF0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A870A-34C2-4173-9168-6445C7929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C27A9-E7B9-4798-84C1-1C6E645C8193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11815-F4D2-43BD-B54D-EED6E8846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0231E-62B5-4745-B07D-668188E18BC8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E962F-1B67-4BC3-A758-D9631CC49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8AC2F-FF39-4D97-A4E6-EA5DE9860125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00009-9179-4F8C-908B-2A037CEEF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7B3D2-0E7C-474B-BB9A-7EDAFEE27707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150E-B819-4AD6-8328-DC5977F38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2BC59-435A-47C6-A8DD-8915AD1334AF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92736-241B-4B43-8E4F-4EC8AD24CA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A948D-9602-45EC-8052-F39E53E71131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D743B-1DA2-4E7A-92EF-7FC52A079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pitchFamily="34" charset="-128"/>
              </a:defRPr>
            </a:lvl1pPr>
          </a:lstStyle>
          <a:p>
            <a:pPr>
              <a:defRPr/>
            </a:pPr>
            <a:fld id="{273E0364-E93A-4E51-BA97-30C46F004FB9}" type="datetime1">
              <a:rPr lang="ru-RU"/>
              <a:pPr>
                <a:defRPr/>
              </a:pPr>
              <a:t>07.07.2015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ＭＳ Ｐゴシック" pitchFamily="34" charset="-128"/>
              </a:defRPr>
            </a:lvl1pPr>
          </a:lstStyle>
          <a:p>
            <a:pPr>
              <a:defRPr/>
            </a:pPr>
            <a:fld id="{339885BC-84A8-488A-B55D-8F026F9BB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5" Type="http://schemas.openxmlformats.org/officeDocument/2006/relationships/hyperlink" Target="consultantplus://offline/ref=8E5A8A5527B56871CC3799AFFE78060A335406CC665086EFEBE15FDD077D4B6E7A27003B4C165164B378B6B2S2e2N" TargetMode="Externa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3"/>
          <p:cNvSpPr txBox="1">
            <a:spLocks/>
          </p:cNvSpPr>
          <p:nvPr/>
        </p:nvSpPr>
        <p:spPr bwMode="auto">
          <a:xfrm>
            <a:off x="1357313" y="1285875"/>
            <a:ext cx="62865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cs typeface="ＭＳ Ｐゴシック"/>
              </a:rPr>
              <a:t>Реализация Федерального закона № 442-ФЗ «Об основах социального обслуживания граждан в Российской Федерации»</a:t>
            </a:r>
            <a:endParaRPr lang="ru-RU" sz="2800">
              <a:solidFill>
                <a:srgbClr val="002060"/>
              </a:solidFill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501063" y="4732338"/>
            <a:ext cx="506412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2D7905-AC93-420F-84B0-3C4C6701E4B8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10</a:t>
            </a:fld>
            <a:endParaRPr lang="ru-RU" sz="1600" b="1" dirty="0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857488" y="500051"/>
            <a:ext cx="1000132" cy="785817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FFFF"/>
                </a:solidFill>
                <a:ea typeface="ＭＳ Ｐゴシック" pitchFamily="34" charset="-128"/>
              </a:rPr>
              <a:t>5</a:t>
            </a:r>
          </a:p>
        </p:txBody>
      </p:sp>
      <p:sp>
        <p:nvSpPr>
          <p:cNvPr id="3175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cs typeface="ＭＳ Ｐゴシック"/>
              </a:rPr>
              <a:t>Заявление и документы рассматриваются: </a:t>
            </a:r>
          </a:p>
        </p:txBody>
      </p:sp>
      <p:sp>
        <p:nvSpPr>
          <p:cNvPr id="31751" name="Прямоугольник 1"/>
          <p:cNvSpPr>
            <a:spLocks noChangeArrowheads="1"/>
          </p:cNvSpPr>
          <p:nvPr/>
        </p:nvSpPr>
        <p:spPr bwMode="auto">
          <a:xfrm>
            <a:off x="285750" y="571500"/>
            <a:ext cx="2500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>
                <a:solidFill>
                  <a:srgbClr val="002060"/>
                </a:solidFill>
                <a:cs typeface="ＭＳ Ｐゴシック"/>
              </a:rPr>
              <a:t>В течение</a:t>
            </a:r>
          </a:p>
        </p:txBody>
      </p:sp>
      <p:sp>
        <p:nvSpPr>
          <p:cNvPr id="31752" name="Прямоугольник 1"/>
          <p:cNvSpPr>
            <a:spLocks noChangeArrowheads="1"/>
          </p:cNvSpPr>
          <p:nvPr/>
        </p:nvSpPr>
        <p:spPr bwMode="auto">
          <a:xfrm>
            <a:off x="4143375" y="500063"/>
            <a:ext cx="4643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cs typeface="ＭＳ Ｐゴシック"/>
              </a:rPr>
              <a:t>рабочих дней с даты подачи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  <a:cs typeface="ＭＳ Ｐゴシック"/>
              </a:rPr>
              <a:t>заявления</a:t>
            </a:r>
          </a:p>
        </p:txBody>
      </p:sp>
      <p:sp>
        <p:nvSpPr>
          <p:cNvPr id="31753" name="Прямоугольник 1"/>
          <p:cNvSpPr>
            <a:spLocks noChangeArrowheads="1"/>
          </p:cNvSpPr>
          <p:nvPr/>
        </p:nvSpPr>
        <p:spPr bwMode="auto">
          <a:xfrm>
            <a:off x="214313" y="1428750"/>
            <a:ext cx="8715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Центром  социальной защиты населения по месту проживания гражданина</a:t>
            </a:r>
          </a:p>
        </p:txBody>
      </p:sp>
      <p:sp>
        <p:nvSpPr>
          <p:cNvPr id="31754" name="Прямоугольник 1"/>
          <p:cNvSpPr>
            <a:spLocks noChangeArrowheads="1"/>
          </p:cNvSpPr>
          <p:nvPr/>
        </p:nvSpPr>
        <p:spPr bwMode="auto">
          <a:xfrm>
            <a:off x="285750" y="3571882"/>
            <a:ext cx="8643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000" b="1" dirty="0">
                <a:solidFill>
                  <a:srgbClr val="C00000"/>
                </a:solidFill>
                <a:cs typeface="ＭＳ Ｐゴシック"/>
              </a:rPr>
              <a:t>Решение о предоставлении срочных социальных услуг принимается в день поступления заявления</a:t>
            </a:r>
          </a:p>
        </p:txBody>
      </p:sp>
      <p:sp>
        <p:nvSpPr>
          <p:cNvPr id="31755" name="Прямоугольник 1"/>
          <p:cNvSpPr>
            <a:spLocks noChangeArrowheads="1"/>
          </p:cNvSpPr>
          <p:nvPr/>
        </p:nvSpPr>
        <p:spPr bwMode="auto">
          <a:xfrm>
            <a:off x="0" y="4643452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cs typeface="ＭＳ Ｐゴシック"/>
              </a:rPr>
              <a:t>Порядок признания граждан нуждающимися в социальном обслуживании</a:t>
            </a:r>
          </a:p>
        </p:txBody>
      </p:sp>
      <p:sp>
        <p:nvSpPr>
          <p:cNvPr id="31756" name="Прямоугольник 12"/>
          <p:cNvSpPr>
            <a:spLocks noChangeArrowheads="1"/>
          </p:cNvSpPr>
          <p:nvPr/>
        </p:nvSpPr>
        <p:spPr bwMode="auto">
          <a:xfrm>
            <a:off x="357188" y="2143122"/>
            <a:ext cx="84296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cs typeface="ＭＳ Ｐゴシック"/>
              </a:rPr>
              <a:t>Результат -  принятие решения:</a:t>
            </a:r>
          </a:p>
          <a:p>
            <a:pPr algn="ctr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  <a:cs typeface="ＭＳ Ｐゴシック"/>
              </a:rPr>
              <a:t>о  признании гражданина нуждающимся в социальном обслуживании;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cs typeface="ＭＳ Ｐゴシック"/>
              </a:rPr>
              <a:t>- отказ в социальном обслуживании.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Номер слайда 1"/>
          <p:cNvSpPr txBox="1">
            <a:spLocks noGrp="1"/>
          </p:cNvSpPr>
          <p:nvPr/>
        </p:nvSpPr>
        <p:spPr bwMode="auto">
          <a:xfrm>
            <a:off x="8604250" y="4732338"/>
            <a:ext cx="403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DE7259F-95C7-4049-A2F3-29A1FAC169E9}" type="slidenum">
              <a:rPr lang="ru-RU" sz="1600" b="1">
                <a:solidFill>
                  <a:schemeClr val="bg1"/>
                </a:solidFill>
                <a:latin typeface="Calibri" pitchFamily="34" charset="0"/>
                <a:cs typeface="ＭＳ Ｐゴシック"/>
              </a:rPr>
              <a:pPr algn="r"/>
              <a:t>11</a:t>
            </a:fld>
            <a:endParaRPr lang="ru-RU" sz="1600" b="1">
              <a:solidFill>
                <a:schemeClr val="bg1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Пр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из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ие</a:t>
            </a:r>
            <a:r>
              <a:rPr lang="ru-RU" sz="2000" b="1" spc="-3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 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г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р</a:t>
            </a:r>
            <a:r>
              <a:rPr lang="ru-RU" sz="2000" b="1" spc="-1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ж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д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и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spc="-40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 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spc="-10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у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ж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д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ю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щи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м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ся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в со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ц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иа</a:t>
            </a:r>
            <a:r>
              <a:rPr lang="ru-RU" sz="2000" b="1" spc="-10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л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ь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ом</a:t>
            </a:r>
            <a:r>
              <a:rPr lang="ru-RU" sz="2000" b="1" spc="-20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о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б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с</a:t>
            </a:r>
            <a:r>
              <a:rPr lang="ru-RU" sz="2000" b="1" spc="-10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лу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жи</a:t>
            </a:r>
            <a:r>
              <a:rPr lang="ru-RU" sz="2000" b="1" spc="-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в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а</a:t>
            </a:r>
            <a:r>
              <a:rPr lang="ru-RU" sz="2000" b="1" spc="5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н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ＭＳ Ｐゴシック" pitchFamily="34" charset="-128"/>
                <a:cs typeface="Calibri"/>
              </a:rPr>
              <a:t>ии (442-ФЗ)</a:t>
            </a:r>
            <a:endParaRPr lang="ru-RU" sz="2000" dirty="0">
              <a:solidFill>
                <a:schemeClr val="bg1"/>
              </a:solidFill>
              <a:ea typeface="ＭＳ Ｐゴシック" pitchFamily="34" charset="-128"/>
              <a:cs typeface="+mn-cs"/>
            </a:endParaRPr>
          </a:p>
        </p:txBody>
      </p:sp>
      <p:sp>
        <p:nvSpPr>
          <p:cNvPr id="33796" name="Прямоугольник 1"/>
          <p:cNvSpPr>
            <a:spLocks noChangeArrowheads="1"/>
          </p:cNvSpPr>
          <p:nvPr/>
        </p:nvSpPr>
        <p:spPr bwMode="auto">
          <a:xfrm>
            <a:off x="222250" y="357188"/>
            <a:ext cx="87566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4163" indent="-273050">
              <a:buClr>
                <a:srgbClr val="D34817"/>
              </a:buClr>
              <a:buSzPct val="85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b="1" dirty="0">
                <a:solidFill>
                  <a:srgbClr val="0046A5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полная или частичная утрата способности либо возможности</a:t>
            </a:r>
          </a:p>
          <a:p>
            <a:pPr marL="284163" indent="-273050">
              <a:spcBef>
                <a:spcPts val="25"/>
              </a:spcBef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осуществлять самообслуживание, самостоятельно передвигаться, обеспечивать основные жизненные потребности в силу заболевания, травмы, возраста или наличия инвалидности</a:t>
            </a:r>
            <a:endParaRPr lang="ru-RU" sz="1600" b="1" dirty="0">
              <a:solidFill>
                <a:srgbClr val="60058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4163" indent="-273050">
              <a:buClr>
                <a:srgbClr val="D34817"/>
              </a:buClr>
              <a:buSzPct val="85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b="1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наличие в семье инвалида или инвалидов, в том числе ребенка-инвалида или детей-инвалидов, нуждающихся в постоянном постороннем уходе</a:t>
            </a:r>
          </a:p>
          <a:p>
            <a:pPr marL="284163" indent="-273050">
              <a:buClr>
                <a:srgbClr val="D34817"/>
              </a:buClr>
              <a:buSzPct val="85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наличие ребенка или детей (в том числе находящихся под опекой, попечительством), испытывающих трудности в социальной адаптации</a:t>
            </a:r>
            <a:r>
              <a:rPr lang="ru-RU" sz="1600" b="1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отсутствие возможности обеспечения ухода (в том числе временного) за инвалидом, ребенком, детьми, а также отсутствие попечения над ними</a:t>
            </a: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наличие внутрисемейного конфликта, в том числе с лицами с наркотической или алкогольной зависимостью, лицами, имеющими пристрастие к азартным играм, лицами, страдающими психическими расстройствами, наличие насилия в семье</a:t>
            </a: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отсутствие определенного места жительства, в том числе у лица, не достигшего возраста двадцати трех лет и завершившего пребывание в организации для детей-сирот и детей, оставшихся без попечения родителей</a:t>
            </a: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отсутствие работы и средств к существованию</a:t>
            </a: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1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иных обстоятельств, которые нормативными правовыми актами субъекта РФ признаны ухудшающими или способными ухудшить условия жизнедеятельности граждан</a:t>
            </a: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endParaRPr lang="ru-RU" sz="1600" dirty="0">
              <a:latin typeface="Cambria" pitchFamily="18" charset="0"/>
              <a:cs typeface="ＭＳ Ｐゴシック"/>
            </a:endParaRPr>
          </a:p>
          <a:p>
            <a:pPr marL="284163" indent="-273050">
              <a:buClr>
                <a:srgbClr val="D34817"/>
              </a:buClr>
              <a:buSzPct val="84000"/>
              <a:buFont typeface="Wingdings 2" pitchFamily="18" charset="2"/>
              <a:buChar char="·"/>
              <a:tabLst>
                <a:tab pos="284163" algn="l"/>
              </a:tabLst>
            </a:pPr>
            <a:endParaRPr lang="ru-RU" sz="1600" dirty="0">
              <a:latin typeface="Cambria" pitchFamily="18" charset="0"/>
              <a:cs typeface="ＭＳ Ｐゴシック"/>
            </a:endParaRPr>
          </a:p>
          <a:p>
            <a:pPr marL="284163" indent="-273050">
              <a:buFont typeface="Wingdings" pitchFamily="2" charset="2"/>
              <a:buChar char="ü"/>
              <a:tabLst>
                <a:tab pos="284163" algn="l"/>
              </a:tabLst>
            </a:pPr>
            <a:endParaRPr lang="ru-RU" sz="1600" b="1" dirty="0">
              <a:solidFill>
                <a:srgbClr val="600589"/>
              </a:solidFill>
              <a:cs typeface="ＭＳ Ｐゴシック"/>
            </a:endParaRPr>
          </a:p>
          <a:p>
            <a:pPr marL="284163" indent="-273050" algn="ctr">
              <a:buFont typeface="Wingdings" pitchFamily="2" charset="2"/>
              <a:buChar char="ü"/>
              <a:tabLst>
                <a:tab pos="284163" algn="l"/>
              </a:tabLst>
            </a:pPr>
            <a:endParaRPr lang="ru-RU" sz="1600" b="1" dirty="0">
              <a:solidFill>
                <a:srgbClr val="006600"/>
              </a:solidFill>
              <a:cs typeface="ＭＳ Ｐゴシック"/>
            </a:endParaRPr>
          </a:p>
          <a:p>
            <a:pPr marL="284163" indent="-273050" algn="ctr">
              <a:buFont typeface="Wingdings" pitchFamily="2" charset="2"/>
              <a:buChar char="ü"/>
              <a:tabLst>
                <a:tab pos="284163" algn="l"/>
              </a:tabLst>
            </a:pPr>
            <a:endParaRPr lang="ru-RU" sz="1400" b="1" dirty="0">
              <a:solidFill>
                <a:srgbClr val="006600"/>
              </a:solidFill>
              <a:cs typeface="ＭＳ Ｐゴシック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37588" y="4749800"/>
            <a:ext cx="442912" cy="279400"/>
          </a:xfrm>
        </p:spPr>
        <p:txBody>
          <a:bodyPr/>
          <a:lstStyle/>
          <a:p>
            <a:pPr>
              <a:defRPr/>
            </a:pPr>
            <a:fld id="{D7A9DF11-DC7E-4519-969F-25E1C26AB4E8}" type="slidenum">
              <a:rPr lang="ru-RU" sz="1600" b="1"/>
              <a:pPr>
                <a:defRPr/>
              </a:pPr>
              <a:t>11</a:t>
            </a:fld>
            <a:endParaRPr lang="ru-RU" sz="1600" b="1" dirty="0"/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6"/>
            <a:ext cx="9144000" cy="6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Номер слайда 1"/>
          <p:cNvSpPr txBox="1">
            <a:spLocks noGrp="1"/>
          </p:cNvSpPr>
          <p:nvPr/>
        </p:nvSpPr>
        <p:spPr bwMode="auto">
          <a:xfrm>
            <a:off x="8604250" y="4732338"/>
            <a:ext cx="403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8D77F80-3A9B-4113-9D39-908CE9DC703D}" type="slidenum">
              <a:rPr lang="ru-RU" sz="1600" b="1">
                <a:solidFill>
                  <a:schemeClr val="bg1"/>
                </a:solidFill>
                <a:latin typeface="Calibri" pitchFamily="34" charset="0"/>
                <a:cs typeface="ＭＳ Ｐゴシック"/>
              </a:rPr>
              <a:pPr algn="r"/>
              <a:t>12</a:t>
            </a:fld>
            <a:endParaRPr lang="ru-RU" sz="1600" b="1">
              <a:solidFill>
                <a:schemeClr val="bg1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35843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Обстоятельства, ухудшающие или способные ухудшить условия жизнедеятельности граждан</a:t>
            </a:r>
          </a:p>
        </p:txBody>
      </p:sp>
      <p:sp>
        <p:nvSpPr>
          <p:cNvPr id="35844" name="Прямоугольник 1"/>
          <p:cNvSpPr>
            <a:spLocks noChangeArrowheads="1"/>
          </p:cNvSpPr>
          <p:nvPr/>
        </p:nvSpPr>
        <p:spPr bwMode="auto">
          <a:xfrm>
            <a:off x="165100" y="357171"/>
            <a:ext cx="89789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300" b="1" dirty="0">
                <a:solidFill>
                  <a:srgbClr val="0046A5"/>
                </a:solidFill>
                <a:cs typeface="ＭＳ Ｐゴシック"/>
              </a:rPr>
              <a:t>  </a:t>
            </a:r>
            <a:r>
              <a:rPr lang="ru-RU" sz="1300" dirty="0">
                <a:cs typeface="ＭＳ Ｐゴシック"/>
              </a:rPr>
              <a:t>отсутствие у нетрудоспособных граждан (женщин в возрасте старше 55лет и мужчин в возрасте старше 60 лет), полностью или частично утративших способность к самообслуживанию, совместно проживающих родственников (иных членов семьи) либо иных лиц, которые обязаны в соответствии с законодательством Российской Федерации обеспечить их содержание;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наличие двух и более несовершеннолетних детей дошкольного возрастав многодетных семьях и семьях опекунов (попечителей), у одиноких матерей (отцов);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наличие судимости у родителей или иных законных представителей за преступления в отношении несовершеннолетних детей; 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неисполнение родителями (законными представителями) своих обязанностей по воспитанию, обучению и (или) содержанию несовершеннолетних детей, жестокое обращение с несовершеннолетними детьми;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наличие проблем, связанных с социализацией у выпускников организаций для детей-сирот, детей, оставшихся без попечения родителей, а также лиц из числа детей-сирот и детей, оставшихся без попечения родителей, а также у граждан (в том числе несовершеннолетних), освобожденных из учреждений уголовно-исполнительной системы наказаний вернувшихся из специальных учебно-воспитательных учреждений закрытого типа;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наличие в семье факторов риска для рождения и будущего развития ребенка, наличие угрозы отказа от новорожденного ребенка;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наличие имущественного ущерба, утрата здоровья, утрата жилого помещения в результате чрезвычайных ситуаций природного и техногенного характера, вооруженных и межэтнических конфликтов, противоправных действий других лиц;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>
                <a:cs typeface="ＭＳ Ｐゴシック"/>
              </a:rPr>
              <a:t> наличие медицинских показаний к санаторно-курортному лечению в социально-оздоровительном  центре.</a:t>
            </a:r>
            <a:r>
              <a:rPr lang="ru-RU" sz="1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cs typeface="ＭＳ Ｐゴシック"/>
            </a:endParaRPr>
          </a:p>
          <a:p>
            <a:pPr algn="ctr"/>
            <a:endParaRPr lang="en-US" sz="1400" b="1" dirty="0" smtClean="0">
              <a:solidFill>
                <a:schemeClr val="bg1"/>
              </a:solidFill>
              <a:cs typeface="ＭＳ Ｐゴシック"/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cs typeface="ＭＳ Ｐゴシック"/>
              </a:rPr>
              <a:t>Постановление </a:t>
            </a:r>
            <a:r>
              <a:rPr lang="ru-RU" sz="1600" b="1" dirty="0">
                <a:solidFill>
                  <a:schemeClr val="bg1"/>
                </a:solidFill>
                <a:cs typeface="Times New Roman" pitchFamily="18" charset="0"/>
              </a:rPr>
              <a:t>Правительства Волгоградской области </a:t>
            </a:r>
            <a:r>
              <a:rPr lang="ru-RU" sz="1600" b="1" dirty="0">
                <a:solidFill>
                  <a:schemeClr val="bg1"/>
                </a:solidFill>
                <a:cs typeface="ＭＳ Ｐゴシック"/>
              </a:rPr>
              <a:t>от  13.10.2014г. №562-п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itle 3"/>
          <p:cNvSpPr txBox="1">
            <a:spLocks/>
          </p:cNvSpPr>
          <p:nvPr/>
        </p:nvSpPr>
        <p:spPr bwMode="auto">
          <a:xfrm>
            <a:off x="107950" y="142875"/>
            <a:ext cx="88217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200" b="1">
                <a:solidFill>
                  <a:srgbClr val="002060"/>
                </a:solidFill>
                <a:cs typeface="ＭＳ Ｐゴシック"/>
              </a:rPr>
              <a:t>После признания гражданина нуждающимся в соц. услугах:</a:t>
            </a:r>
          </a:p>
        </p:txBody>
      </p:sp>
      <p:sp>
        <p:nvSpPr>
          <p:cNvPr id="37891" name="Прямоугольник 1"/>
          <p:cNvSpPr>
            <a:spLocks noChangeArrowheads="1"/>
          </p:cNvSpPr>
          <p:nvPr/>
        </p:nvSpPr>
        <p:spPr bwMode="auto">
          <a:xfrm>
            <a:off x="214313" y="2286000"/>
            <a:ext cx="85725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00589"/>
                </a:solidFill>
                <a:cs typeface="ＭＳ Ｐゴシック"/>
              </a:rPr>
              <a:t>Индивидуальная программа – документ, в котором указаны: </a:t>
            </a:r>
          </a:p>
          <a:p>
            <a:pPr algn="ctr"/>
            <a:endParaRPr lang="ru-RU" sz="2000" b="1">
              <a:solidFill>
                <a:srgbClr val="600589"/>
              </a:solidFill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2060"/>
                </a:solidFill>
                <a:cs typeface="ＭＳ Ｐゴシック"/>
              </a:rPr>
              <a:t>  форма социального обслуживания, 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2060"/>
                </a:solidFill>
                <a:cs typeface="ＭＳ Ｐゴシック"/>
              </a:rPr>
              <a:t>  виды, объем, периодичность, условия, сроки предоставления социальных услуг, 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2060"/>
                </a:solidFill>
                <a:cs typeface="ＭＳ Ｐゴシック"/>
              </a:rPr>
              <a:t>  перечень рекомендуемых поставщиков социальных услуг, 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2060"/>
                </a:solidFill>
                <a:cs typeface="ＭＳ Ｐゴシック"/>
              </a:rPr>
              <a:t>  мероприятия по социальному сопровождению</a:t>
            </a:r>
          </a:p>
        </p:txBody>
      </p:sp>
      <p:sp>
        <p:nvSpPr>
          <p:cNvPr id="37892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Индивидуальная программа предоставления социальных услуг</a:t>
            </a:r>
          </a:p>
        </p:txBody>
      </p:sp>
      <p:sp>
        <p:nvSpPr>
          <p:cNvPr id="8" name="Овал 7"/>
          <p:cNvSpPr/>
          <p:nvPr/>
        </p:nvSpPr>
        <p:spPr>
          <a:xfrm>
            <a:off x="4572002" y="785802"/>
            <a:ext cx="841947" cy="785818"/>
          </a:xfrm>
          <a:prstGeom prst="ellipse">
            <a:avLst/>
          </a:prstGeom>
          <a:solidFill>
            <a:srgbClr val="600589"/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FF"/>
                </a:solidFill>
                <a:ea typeface="ＭＳ Ｐゴシック" pitchFamily="34" charset="-128"/>
              </a:rPr>
              <a:t>2</a:t>
            </a:r>
          </a:p>
        </p:txBody>
      </p:sp>
      <p:sp>
        <p:nvSpPr>
          <p:cNvPr id="37896" name="Прямоугольник 1"/>
          <p:cNvSpPr>
            <a:spLocks noChangeArrowheads="1"/>
          </p:cNvSpPr>
          <p:nvPr/>
        </p:nvSpPr>
        <p:spPr bwMode="auto">
          <a:xfrm>
            <a:off x="-214313" y="928688"/>
            <a:ext cx="4214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rgbClr val="7030A0"/>
                </a:solidFill>
                <a:cs typeface="ＭＳ Ｐゴシック"/>
              </a:rPr>
              <a:t>  ЦСЗН составляется </a:t>
            </a:r>
          </a:p>
          <a:p>
            <a:pPr algn="ctr">
              <a:buFont typeface="Wingdings" pitchFamily="2" charset="2"/>
              <a:buNone/>
            </a:pPr>
            <a:r>
              <a:rPr lang="ru-RU" b="1">
                <a:solidFill>
                  <a:srgbClr val="7030A0"/>
                </a:solidFill>
                <a:cs typeface="ＭＳ Ｐゴシック"/>
              </a:rPr>
              <a:t>индивидуальная программа  </a:t>
            </a:r>
          </a:p>
        </p:txBody>
      </p:sp>
      <p:sp>
        <p:nvSpPr>
          <p:cNvPr id="37897" name="Прямоугольник 1"/>
          <p:cNvSpPr>
            <a:spLocks noChangeArrowheads="1"/>
          </p:cNvSpPr>
          <p:nvPr/>
        </p:nvSpPr>
        <p:spPr bwMode="auto">
          <a:xfrm>
            <a:off x="4071938" y="1714500"/>
            <a:ext cx="1928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7030A0"/>
                </a:solidFill>
                <a:cs typeface="ＭＳ Ｐゴシック"/>
              </a:rPr>
              <a:t>экземпляра</a:t>
            </a:r>
          </a:p>
        </p:txBody>
      </p:sp>
      <p:sp>
        <p:nvSpPr>
          <p:cNvPr id="12" name="Shape 14"/>
          <p:cNvSpPr/>
          <p:nvPr/>
        </p:nvSpPr>
        <p:spPr>
          <a:xfrm rot="1911682">
            <a:off x="3595978" y="839243"/>
            <a:ext cx="627624" cy="541161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600589"/>
          </a:solidFill>
          <a:ln w="57150"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Shape 14"/>
          <p:cNvSpPr/>
          <p:nvPr/>
        </p:nvSpPr>
        <p:spPr>
          <a:xfrm rot="1911682">
            <a:off x="5810556" y="839246"/>
            <a:ext cx="627624" cy="541161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600589"/>
          </a:solidFill>
          <a:ln w="57150"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904" name="Прямоугольник 1"/>
          <p:cNvSpPr>
            <a:spLocks noChangeArrowheads="1"/>
          </p:cNvSpPr>
          <p:nvPr/>
        </p:nvSpPr>
        <p:spPr bwMode="auto">
          <a:xfrm>
            <a:off x="6643688" y="928688"/>
            <a:ext cx="228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7030A0"/>
                </a:solidFill>
                <a:cs typeface="ＭＳ Ｐゴシック"/>
              </a:rPr>
              <a:t>  для ЦСЗН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7030A0"/>
                </a:solidFill>
                <a:cs typeface="ＭＳ Ｐゴシック"/>
              </a:rPr>
              <a:t>  для гражданина</a:t>
            </a:r>
          </a:p>
        </p:txBody>
      </p:sp>
      <p:sp>
        <p:nvSpPr>
          <p:cNvPr id="37905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701088" y="4710113"/>
            <a:ext cx="442912" cy="382587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A1087D-A3C0-4B80-91A0-005BDDB1068A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13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Номер слайда 1"/>
          <p:cNvSpPr txBox="1">
            <a:spLocks noGrp="1"/>
          </p:cNvSpPr>
          <p:nvPr/>
        </p:nvSpPr>
        <p:spPr bwMode="auto">
          <a:xfrm>
            <a:off x="8604250" y="4732338"/>
            <a:ext cx="403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C6DFC7E-994C-47F3-BD72-9304961AE497}" type="slidenum">
              <a:rPr lang="ru-RU" sz="1600" b="1">
                <a:solidFill>
                  <a:schemeClr val="bg1"/>
                </a:solidFill>
                <a:latin typeface="Calibri" pitchFamily="34" charset="0"/>
                <a:cs typeface="ＭＳ Ｐゴシック"/>
              </a:rPr>
              <a:pPr algn="r"/>
              <a:t>14</a:t>
            </a:fld>
            <a:endParaRPr lang="ru-RU" sz="1600" b="1">
              <a:solidFill>
                <a:schemeClr val="bg1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019413" y="876290"/>
            <a:ext cx="1000132" cy="933457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4000" b="1" smtClean="0">
                <a:solidFill>
                  <a:srgbClr val="FFFFFF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39942" name="Прямоугольник 1"/>
          <p:cNvSpPr>
            <a:spLocks noChangeArrowheads="1"/>
          </p:cNvSpPr>
          <p:nvPr/>
        </p:nvSpPr>
        <p:spPr bwMode="auto">
          <a:xfrm>
            <a:off x="0" y="123825"/>
            <a:ext cx="914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cs typeface="ＭＳ Ｐゴシック"/>
              </a:rPr>
              <a:t>Индивидуальная программа составляется: </a:t>
            </a:r>
          </a:p>
        </p:txBody>
      </p:sp>
      <p:sp>
        <p:nvSpPr>
          <p:cNvPr id="39943" name="Прямоугольник 1"/>
          <p:cNvSpPr>
            <a:spLocks noChangeArrowheads="1"/>
          </p:cNvSpPr>
          <p:nvPr/>
        </p:nvSpPr>
        <p:spPr bwMode="auto">
          <a:xfrm>
            <a:off x="250825" y="1203325"/>
            <a:ext cx="2500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>
                <a:solidFill>
                  <a:srgbClr val="002060"/>
                </a:solidFill>
                <a:cs typeface="ＭＳ Ｐゴシック"/>
              </a:rPr>
              <a:t>В течение</a:t>
            </a:r>
          </a:p>
        </p:txBody>
      </p:sp>
      <p:sp>
        <p:nvSpPr>
          <p:cNvPr id="39944" name="Прямоугольник 1"/>
          <p:cNvSpPr>
            <a:spLocks noChangeArrowheads="1"/>
          </p:cNvSpPr>
          <p:nvPr/>
        </p:nvSpPr>
        <p:spPr bwMode="auto">
          <a:xfrm>
            <a:off x="4140200" y="1131888"/>
            <a:ext cx="4643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cs typeface="ＭＳ Ｐゴシック"/>
              </a:rPr>
              <a:t>рабочих дней с даты подачи</a:t>
            </a:r>
          </a:p>
          <a:p>
            <a:pPr algn="ctr"/>
            <a:r>
              <a:rPr lang="ru-RU" sz="2400" b="1">
                <a:solidFill>
                  <a:schemeClr val="accent2"/>
                </a:solidFill>
                <a:cs typeface="ＭＳ Ｐゴシック"/>
              </a:rPr>
              <a:t>заявления</a:t>
            </a:r>
          </a:p>
        </p:txBody>
      </p:sp>
      <p:sp>
        <p:nvSpPr>
          <p:cNvPr id="39945" name="Прямоугольник 1"/>
          <p:cNvSpPr>
            <a:spLocks noChangeArrowheads="1"/>
          </p:cNvSpPr>
          <p:nvPr/>
        </p:nvSpPr>
        <p:spPr bwMode="auto">
          <a:xfrm>
            <a:off x="250825" y="2643188"/>
            <a:ext cx="86439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>
                <a:solidFill>
                  <a:srgbClr val="C00000"/>
                </a:solidFill>
                <a:cs typeface="ＭＳ Ｐゴシック"/>
              </a:rPr>
              <a:t>С</a:t>
            </a:r>
            <a:r>
              <a:rPr lang="ru-RU" sz="2400" b="1">
                <a:solidFill>
                  <a:srgbClr val="C00000"/>
                </a:solidFill>
                <a:cs typeface="ＭＳ Ｐゴシック"/>
              </a:rPr>
              <a:t>рочные социальны</a:t>
            </a:r>
            <a:r>
              <a:rPr lang="ru-RU" sz="2400">
                <a:solidFill>
                  <a:srgbClr val="C00000"/>
                </a:solidFill>
                <a:cs typeface="ＭＳ Ｐゴシック"/>
              </a:rPr>
              <a:t>е</a:t>
            </a:r>
            <a:r>
              <a:rPr lang="ru-RU" sz="2400" b="1">
                <a:solidFill>
                  <a:srgbClr val="C00000"/>
                </a:solidFill>
                <a:cs typeface="ＭＳ Ｐゴシック"/>
              </a:rPr>
              <a:t> услуги </a:t>
            </a:r>
            <a:r>
              <a:rPr lang="ru-RU" sz="2400">
                <a:solidFill>
                  <a:srgbClr val="C00000"/>
                </a:solidFill>
                <a:cs typeface="ＭＳ Ｐゴシック"/>
              </a:rPr>
              <a:t>оказываются без индивидуальной программы</a:t>
            </a:r>
          </a:p>
        </p:txBody>
      </p:sp>
      <p:sp>
        <p:nvSpPr>
          <p:cNvPr id="39946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В соответствии с порядком предоставления социальных услуг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Номер слайда 1"/>
          <p:cNvSpPr txBox="1">
            <a:spLocks noGrp="1"/>
          </p:cNvSpPr>
          <p:nvPr/>
        </p:nvSpPr>
        <p:spPr bwMode="auto">
          <a:xfrm>
            <a:off x="8516938" y="4745038"/>
            <a:ext cx="5397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D41F451-96FC-4001-A709-8B782C1BF4E9}" type="slidenum">
              <a:rPr lang="ru-RU" sz="1600" b="1">
                <a:solidFill>
                  <a:schemeClr val="bg1"/>
                </a:solidFill>
                <a:cs typeface="ＭＳ Ｐゴシック"/>
              </a:rPr>
              <a:pPr algn="r"/>
              <a:t>15</a:t>
            </a:fld>
            <a:endParaRPr lang="ru-RU" sz="1600" b="1">
              <a:solidFill>
                <a:schemeClr val="bg1"/>
              </a:solidFill>
              <a:cs typeface="ＭＳ Ｐゴシック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857488" y="785802"/>
            <a:ext cx="1000132" cy="933457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4000" b="1" smtClean="0">
                <a:solidFill>
                  <a:srgbClr val="FFFFFF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419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cs typeface="ＭＳ Ｐゴシック"/>
              </a:rPr>
              <a:t>Социальные услуги предоставляются гражданину на основании Договора о предоставлении социальных услуг </a:t>
            </a:r>
          </a:p>
        </p:txBody>
      </p:sp>
      <p:sp>
        <p:nvSpPr>
          <p:cNvPr id="41991" name="Прямоугольник 1"/>
          <p:cNvSpPr>
            <a:spLocks noChangeArrowheads="1"/>
          </p:cNvSpPr>
          <p:nvPr/>
        </p:nvSpPr>
        <p:spPr bwMode="auto">
          <a:xfrm>
            <a:off x="285750" y="1000125"/>
            <a:ext cx="2500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1">
                <a:solidFill>
                  <a:srgbClr val="002060"/>
                </a:solidFill>
                <a:cs typeface="ＭＳ Ｐゴシック"/>
              </a:rPr>
              <a:t>В течение</a:t>
            </a:r>
          </a:p>
        </p:txBody>
      </p:sp>
      <p:sp>
        <p:nvSpPr>
          <p:cNvPr id="41992" name="Прямоугольник 1"/>
          <p:cNvSpPr>
            <a:spLocks noChangeArrowheads="1"/>
          </p:cNvSpPr>
          <p:nvPr/>
        </p:nvSpPr>
        <p:spPr bwMode="auto">
          <a:xfrm>
            <a:off x="4143375" y="1000125"/>
            <a:ext cx="4643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chemeClr val="accent2"/>
                </a:solidFill>
                <a:cs typeface="ＭＳ Ｐゴシック"/>
              </a:rPr>
              <a:t>суток</a:t>
            </a:r>
            <a:r>
              <a:rPr lang="ru-RU" sz="2400">
                <a:solidFill>
                  <a:srgbClr val="002060"/>
                </a:solidFill>
                <a:cs typeface="ＭＳ Ｐゴシック"/>
              </a:rPr>
              <a:t> с даты представления индивидуальной программы </a:t>
            </a:r>
            <a:r>
              <a:rPr lang="ru-RU" sz="2400">
                <a:solidFill>
                  <a:schemeClr val="accent2"/>
                </a:solidFill>
                <a:cs typeface="ＭＳ Ｐゴシック"/>
              </a:rPr>
              <a:t>заключается договор</a:t>
            </a:r>
          </a:p>
        </p:txBody>
      </p:sp>
      <p:sp>
        <p:nvSpPr>
          <p:cNvPr id="41993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В соответствии с порядком предоставления социальных услуг</a:t>
            </a:r>
          </a:p>
        </p:txBody>
      </p:sp>
      <p:sp>
        <p:nvSpPr>
          <p:cNvPr id="41994" name="Прямоугольник 1"/>
          <p:cNvSpPr>
            <a:spLocks noChangeArrowheads="1"/>
          </p:cNvSpPr>
          <p:nvPr/>
        </p:nvSpPr>
        <p:spPr bwMode="auto">
          <a:xfrm>
            <a:off x="179388" y="2500313"/>
            <a:ext cx="86439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000">
                <a:solidFill>
                  <a:srgbClr val="C00000"/>
                </a:solidFill>
                <a:cs typeface="ＭＳ Ｐゴシック"/>
              </a:rPr>
              <a:t>Срочные социальные услуги </a:t>
            </a:r>
            <a:r>
              <a:rPr lang="ru-RU" sz="2000">
                <a:solidFill>
                  <a:srgbClr val="002060"/>
                </a:solidFill>
                <a:cs typeface="ＭＳ Ｐゴシック"/>
              </a:rPr>
              <a:t>предоставляются без заключения договора на основании акта, содержащего сведения о получателе и поставщике социальных услуг, видах предоставленных срочных социальных услуг, сроках, дате и об условиях их предоставления.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>
                <a:solidFill>
                  <a:srgbClr val="002060"/>
                </a:solidFill>
                <a:cs typeface="ＭＳ Ｐゴシック"/>
              </a:rPr>
              <a:t>Акт о предоставлении срочных социальных услуг подтверждается подписью их получателя.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37" descr="background-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28712"/>
            <a:ext cx="91440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Скругленный прямоугольник 39"/>
          <p:cNvSpPr/>
          <p:nvPr/>
        </p:nvSpPr>
        <p:spPr bwMode="auto">
          <a:xfrm>
            <a:off x="635308" y="-642959"/>
            <a:ext cx="8064896" cy="428628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Схема предоставления социальных услуг получателям социальных услуг</a:t>
            </a:r>
          </a:p>
          <a:p>
            <a:pPr algn="ctr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143832" y="0"/>
            <a:ext cx="2916000" cy="1402567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541338"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Получатель </a:t>
            </a:r>
          </a:p>
          <a:p>
            <a:pPr marL="541338"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социальных </a:t>
            </a:r>
          </a:p>
          <a:p>
            <a:pPr marL="541338">
              <a:defRPr/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услуг</a:t>
            </a:r>
          </a:p>
        </p:txBody>
      </p:sp>
      <p:pic>
        <p:nvPicPr>
          <p:cNvPr id="44040" name="Рисунок 53" descr="imag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" y="569913"/>
            <a:ext cx="5413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Вертикальный свиток 48"/>
          <p:cNvSpPr/>
          <p:nvPr/>
        </p:nvSpPr>
        <p:spPr bwMode="auto">
          <a:xfrm>
            <a:off x="1714500" y="214296"/>
            <a:ext cx="1344613" cy="1119204"/>
          </a:xfrm>
          <a:prstGeom prst="verticalScroll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marL="1588" algn="ctr"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Заявление о предоставлении социального обслуживания</a:t>
            </a:r>
          </a:p>
        </p:txBody>
      </p:sp>
      <p:sp>
        <p:nvSpPr>
          <p:cNvPr id="50" name="Скругленный прямоугольник 49"/>
          <p:cNvSpPr/>
          <p:nvPr/>
        </p:nvSpPr>
        <p:spPr bwMode="auto">
          <a:xfrm>
            <a:off x="3571868" y="-142894"/>
            <a:ext cx="5429064" cy="2143140"/>
          </a:xfrm>
          <a:prstGeom prst="roundRect">
            <a:avLst>
              <a:gd name="adj" fmla="val 17143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algn="ctr">
              <a:defRPr/>
            </a:pP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51" name="Блок-схема: альтернативный процесс 50"/>
          <p:cNvSpPr/>
          <p:nvPr/>
        </p:nvSpPr>
        <p:spPr bwMode="auto">
          <a:xfrm>
            <a:off x="4786313" y="-214332"/>
            <a:ext cx="4214812" cy="714380"/>
          </a:xfrm>
          <a:prstGeom prst="flowChartAlternateProcess">
            <a:avLst/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/>
          <a:lstStyle/>
          <a:p>
            <a:pPr algn="ctr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Уполномоченный орган ГКУ ЦСЗН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по Дубовскому району</a:t>
            </a:r>
          </a:p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 bwMode="auto">
          <a:xfrm>
            <a:off x="3714744" y="428610"/>
            <a:ext cx="5254625" cy="28575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/>
          <a:lstStyle/>
          <a:p>
            <a:pPr algn="ctr"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Прием заявления </a:t>
            </a:r>
          </a:p>
        </p:txBody>
      </p:sp>
      <p:sp>
        <p:nvSpPr>
          <p:cNvPr id="56" name="Скругленный прямоугольник 55"/>
          <p:cNvSpPr/>
          <p:nvPr/>
        </p:nvSpPr>
        <p:spPr bwMode="auto">
          <a:xfrm>
            <a:off x="4071934" y="1500181"/>
            <a:ext cx="4643470" cy="21431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Утверждение Индивидуальной программы</a:t>
            </a:r>
          </a:p>
        </p:txBody>
      </p:sp>
      <p:sp>
        <p:nvSpPr>
          <p:cNvPr id="57" name="Скругленный прямоугольник 56"/>
          <p:cNvSpPr/>
          <p:nvPr/>
        </p:nvSpPr>
        <p:spPr bwMode="auto">
          <a:xfrm>
            <a:off x="3700463" y="714362"/>
            <a:ext cx="5256212" cy="21431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algn="ctr"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Признание гражданина нуждающимся в соц. обслуживании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58" name="Стрелка вправо с вырезом 57"/>
          <p:cNvSpPr/>
          <p:nvPr/>
        </p:nvSpPr>
        <p:spPr bwMode="auto">
          <a:xfrm>
            <a:off x="3095888" y="795902"/>
            <a:ext cx="468000" cy="324036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 bwMode="auto">
          <a:xfrm>
            <a:off x="3607432" y="2193708"/>
            <a:ext cx="5429064" cy="1188132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627063" algn="ctr">
              <a:defRPr/>
            </a:pP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62" name="Блок-схема: альтернативный процесс 61"/>
          <p:cNvSpPr/>
          <p:nvPr/>
        </p:nvSpPr>
        <p:spPr bwMode="auto">
          <a:xfrm>
            <a:off x="4403725" y="2217738"/>
            <a:ext cx="4249738" cy="639762"/>
          </a:xfrm>
          <a:prstGeom prst="flowChartAlternateProcess">
            <a:avLst/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/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ГКУ СО «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Дубовский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центр социального обслуживания населения» </a:t>
            </a:r>
          </a:p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 bwMode="auto">
          <a:xfrm>
            <a:off x="3719513" y="2786063"/>
            <a:ext cx="5254625" cy="2857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/>
          <a:lstStyle/>
          <a:p>
            <a:pPr marL="358775" algn="ctr"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Формирование пакета документов </a:t>
            </a:r>
          </a:p>
        </p:txBody>
      </p:sp>
      <p:sp>
        <p:nvSpPr>
          <p:cNvPr id="65" name="Скругленный прямоугольник 64"/>
          <p:cNvSpPr/>
          <p:nvPr/>
        </p:nvSpPr>
        <p:spPr bwMode="auto">
          <a:xfrm>
            <a:off x="3725863" y="3043238"/>
            <a:ext cx="5256212" cy="26987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marL="541338" algn="ctr">
              <a:defRPr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Составление Индивидуальной Программы</a:t>
            </a:r>
          </a:p>
        </p:txBody>
      </p:sp>
      <p:sp>
        <p:nvSpPr>
          <p:cNvPr id="71" name="Скругленный прямоугольник 70"/>
          <p:cNvSpPr/>
          <p:nvPr/>
        </p:nvSpPr>
        <p:spPr bwMode="auto">
          <a:xfrm>
            <a:off x="179512" y="1500180"/>
            <a:ext cx="2520280" cy="1503618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809625" indent="-95250" algn="ctr"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Индивидуальная Программа</a:t>
            </a:r>
          </a:p>
        </p:txBody>
      </p:sp>
      <p:pic>
        <p:nvPicPr>
          <p:cNvPr id="44061" name="Рисунок 71" descr="chel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913" y="1747838"/>
            <a:ext cx="92710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Стрелка вправо с вырезом 74"/>
          <p:cNvSpPr/>
          <p:nvPr/>
        </p:nvSpPr>
        <p:spPr bwMode="auto">
          <a:xfrm rot="8952867">
            <a:off x="2676126" y="1638284"/>
            <a:ext cx="883010" cy="324000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 bwMode="auto">
          <a:xfrm>
            <a:off x="107504" y="3214692"/>
            <a:ext cx="2052000" cy="1841334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marL="627063" algn="ctr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Поставщики социальных услуг</a:t>
            </a:r>
          </a:p>
        </p:txBody>
      </p:sp>
      <p:pic>
        <p:nvPicPr>
          <p:cNvPr id="44068" name="Picture 2" descr="couple, group, people 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3543300"/>
            <a:ext cx="8636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Блок-схема: альтернативный процесс 86"/>
          <p:cNvSpPr/>
          <p:nvPr/>
        </p:nvSpPr>
        <p:spPr bwMode="auto">
          <a:xfrm>
            <a:off x="109538" y="4071938"/>
            <a:ext cx="2074862" cy="1071562"/>
          </a:xfrm>
          <a:prstGeom prst="flowChartAlternateProcess">
            <a:avLst/>
          </a:prstGeom>
          <a:noFill/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/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(включенные в реестр поставщиков социальных услуг Волгоградской области)</a:t>
            </a:r>
          </a:p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91" name="Скругленный прямоугольник 90"/>
          <p:cNvSpPr/>
          <p:nvPr/>
        </p:nvSpPr>
        <p:spPr bwMode="auto">
          <a:xfrm>
            <a:off x="3362944" y="3489888"/>
            <a:ext cx="5688000" cy="324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898525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Государственные организации социального обслуживания</a:t>
            </a:r>
          </a:p>
        </p:txBody>
      </p:sp>
      <p:sp>
        <p:nvSpPr>
          <p:cNvPr id="93" name="Скругленный прямоугольник 92"/>
          <p:cNvSpPr/>
          <p:nvPr/>
        </p:nvSpPr>
        <p:spPr bwMode="auto">
          <a:xfrm>
            <a:off x="3347864" y="3905571"/>
            <a:ext cx="5688000" cy="324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898525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Коммерческие организации социального обслуживания</a:t>
            </a:r>
          </a:p>
        </p:txBody>
      </p:sp>
      <p:sp>
        <p:nvSpPr>
          <p:cNvPr id="94" name="Скругленный прямоугольник 93"/>
          <p:cNvSpPr/>
          <p:nvPr/>
        </p:nvSpPr>
        <p:spPr bwMode="auto">
          <a:xfrm>
            <a:off x="3370268" y="4299942"/>
            <a:ext cx="5688000" cy="324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898525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Индивидуальные предприниматели</a:t>
            </a:r>
          </a:p>
        </p:txBody>
      </p:sp>
      <p:sp>
        <p:nvSpPr>
          <p:cNvPr id="95" name="Скругленный прямоугольник 94"/>
          <p:cNvSpPr/>
          <p:nvPr/>
        </p:nvSpPr>
        <p:spPr bwMode="auto">
          <a:xfrm>
            <a:off x="3366074" y="4703451"/>
            <a:ext cx="5688000" cy="324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marL="719138" indent="-87313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Некоммерческие социально ориентированные организации</a:t>
            </a:r>
          </a:p>
        </p:txBody>
      </p:sp>
      <p:pic>
        <p:nvPicPr>
          <p:cNvPr id="44082" name="Рисунок 95" descr="house_ful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4246563"/>
            <a:ext cx="682625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3" name="Рисунок 96" descr="file1339191840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2500" y="3865563"/>
            <a:ext cx="503238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4" name="Рисунок 97" descr="148bfb4a7b4c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59163" y="4651375"/>
            <a:ext cx="5143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85" name="Рисунок 98" descr="h4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9475" y="3327400"/>
            <a:ext cx="79216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" name="Стрелка вправо с вырезом 99"/>
          <p:cNvSpPr/>
          <p:nvPr/>
        </p:nvSpPr>
        <p:spPr bwMode="auto">
          <a:xfrm rot="5400000">
            <a:off x="998600" y="3002229"/>
            <a:ext cx="378000" cy="432000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01" name="Стрелка вправо с вырезом 100"/>
          <p:cNvSpPr/>
          <p:nvPr/>
        </p:nvSpPr>
        <p:spPr bwMode="auto">
          <a:xfrm>
            <a:off x="2195736" y="3489852"/>
            <a:ext cx="432048" cy="324036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02" name="Стрелка вправо с вырезом 101"/>
          <p:cNvSpPr/>
          <p:nvPr/>
        </p:nvSpPr>
        <p:spPr bwMode="auto">
          <a:xfrm>
            <a:off x="2195736" y="3910757"/>
            <a:ext cx="432048" cy="324036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03" name="Стрелка вправо с вырезом 102"/>
          <p:cNvSpPr/>
          <p:nvPr/>
        </p:nvSpPr>
        <p:spPr bwMode="auto">
          <a:xfrm>
            <a:off x="2195736" y="4307086"/>
            <a:ext cx="432048" cy="324036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04" name="Стрелка вправо с вырезом 103"/>
          <p:cNvSpPr/>
          <p:nvPr/>
        </p:nvSpPr>
        <p:spPr bwMode="auto">
          <a:xfrm>
            <a:off x="2195736" y="4685128"/>
            <a:ext cx="432048" cy="324036"/>
          </a:xfrm>
          <a:prstGeom prst="notchedRightArrow">
            <a:avLst/>
          </a:prstGeom>
          <a:gradFill>
            <a:gsLst>
              <a:gs pos="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pic>
        <p:nvPicPr>
          <p:cNvPr id="44101" name="Picture 13" descr="C:\Documents and Settings\user\Local Settings\Temporary Internet Files\Content.IE5\QVQHISOC\MC900434847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67175" y="2247900"/>
            <a:ext cx="5794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102" name="Рисунок 106" descr="keskohouse_800_FINAL[1]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1275" y="-142893"/>
            <a:ext cx="936625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Скругленный прямоугольник 109"/>
          <p:cNvSpPr/>
          <p:nvPr/>
        </p:nvSpPr>
        <p:spPr bwMode="auto">
          <a:xfrm>
            <a:off x="4857752" y="1214428"/>
            <a:ext cx="3143272" cy="285752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algn="ctr">
              <a:defRPr/>
            </a:pPr>
            <a:r>
              <a:rPr lang="ru-RU" sz="1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5 раб. дней со дня  подачи заявления</a:t>
            </a:r>
          </a:p>
        </p:txBody>
      </p:sp>
      <p:sp>
        <p:nvSpPr>
          <p:cNvPr id="111" name="Скругленный прямоугольник 110"/>
          <p:cNvSpPr/>
          <p:nvPr/>
        </p:nvSpPr>
        <p:spPr bwMode="auto">
          <a:xfrm>
            <a:off x="4214810" y="1785933"/>
            <a:ext cx="4357718" cy="214314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solidFill>
              <a:srgbClr val="B2B2B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41468" rIns="0" bIns="41468" anchor="ctr"/>
          <a:lstStyle/>
          <a:p>
            <a:pPr algn="ctr">
              <a:defRPr/>
            </a:pPr>
            <a:r>
              <a:rPr lang="ru-RU" sz="12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10 раб. дней со дня  подачи заявления</a:t>
            </a:r>
          </a:p>
        </p:txBody>
      </p:sp>
      <p:sp>
        <p:nvSpPr>
          <p:cNvPr id="112" name="Двойная стрелка влево/вправо 111"/>
          <p:cNvSpPr/>
          <p:nvPr/>
        </p:nvSpPr>
        <p:spPr bwMode="auto">
          <a:xfrm rot="5400000">
            <a:off x="3869786" y="1630890"/>
            <a:ext cx="378044" cy="402376"/>
          </a:xfrm>
          <a:prstGeom prst="leftRightArrow">
            <a:avLst>
              <a:gd name="adj1" fmla="val 73672"/>
              <a:gd name="adj2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13" name="Двойная стрелка влево/вправо 112"/>
          <p:cNvSpPr/>
          <p:nvPr/>
        </p:nvSpPr>
        <p:spPr bwMode="auto">
          <a:xfrm rot="5400000">
            <a:off x="6095110" y="905764"/>
            <a:ext cx="285752" cy="331576"/>
          </a:xfrm>
          <a:prstGeom prst="leftRightArrow">
            <a:avLst>
              <a:gd name="adj1" fmla="val 50000"/>
              <a:gd name="adj2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114" name="Двойная стрелка влево/вправо 113"/>
          <p:cNvSpPr/>
          <p:nvPr/>
        </p:nvSpPr>
        <p:spPr bwMode="auto">
          <a:xfrm rot="5400000">
            <a:off x="8513256" y="1630890"/>
            <a:ext cx="378044" cy="402376"/>
          </a:xfrm>
          <a:prstGeom prst="leftRightArrow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/>
          <a:lstStyle/>
          <a:p>
            <a:pPr algn="ctr">
              <a:defRPr/>
            </a:pP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 bwMode="auto">
          <a:xfrm rot="16200000">
            <a:off x="2120023" y="3741377"/>
            <a:ext cx="1862291" cy="815989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0" tIns="41468" rIns="0" bIns="41468" anchor="ctr"/>
          <a:lstStyle/>
          <a:p>
            <a:pPr algn="ctr">
              <a:defRPr/>
            </a:pPr>
            <a:r>
              <a:rPr lang="ru-RU" sz="1400" b="1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Договор о предоставлении социальных услуг</a:t>
            </a:r>
          </a:p>
          <a:p>
            <a:pPr algn="ctr">
              <a:defRPr/>
            </a:pPr>
            <a:r>
              <a:rPr lang="ru-RU" sz="1400" b="1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(1 сутки)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732338"/>
            <a:ext cx="539750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t>17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  <a:ea typeface="ＭＳ Ｐゴシック" pitchFamily="34" charset="-128"/>
                <a:cs typeface="+mn-cs"/>
              </a:rPr>
              <a:t>Предоставление социальных услуг</a:t>
            </a:r>
          </a:p>
        </p:txBody>
      </p:sp>
      <p:sp>
        <p:nvSpPr>
          <p:cNvPr id="18" name="Овал 17"/>
          <p:cNvSpPr/>
          <p:nvPr/>
        </p:nvSpPr>
        <p:spPr>
          <a:xfrm>
            <a:off x="395536" y="2787774"/>
            <a:ext cx="2592288" cy="1368152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За плату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23528" y="771550"/>
            <a:ext cx="2428892" cy="1368152"/>
          </a:xfrm>
          <a:prstGeom prst="ellipse">
            <a:avLst/>
          </a:prstGeom>
          <a:solidFill>
            <a:srgbClr val="600589"/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За частичную плату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467544" y="2715766"/>
            <a:ext cx="8429625" cy="1587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39" y="627534"/>
            <a:ext cx="59635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Размер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ежемесячной платы за предоставление социальных услуг  в форме социального обслуживания на дому  рассчитывается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основе тарифов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на социальные услуги, но не может  превышать 50 %  разницы между величиной среднедушевого дохода получателя социальной услуги и полуторной величиной прожиточного  минимума, установленного в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Волгоградской области</a:t>
            </a:r>
            <a:r>
              <a:rPr lang="ru-RU" sz="1600" dirty="0" smtClean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для основных социально-демографических групп населения</a:t>
            </a:r>
            <a:r>
              <a:rPr lang="ru-RU" sz="1600" dirty="0" smtClean="0">
                <a:solidFill>
                  <a:srgbClr val="60058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400" b="1" dirty="0">
              <a:solidFill>
                <a:srgbClr val="60058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600589"/>
              </a:solidFill>
              <a:latin typeface="Times New Roman" pitchFamily="18" charset="0"/>
              <a:cs typeface="ＭＳ Ｐゴシック"/>
            </a:endParaRPr>
          </a:p>
        </p:txBody>
      </p:sp>
      <p:sp>
        <p:nvSpPr>
          <p:cNvPr id="46095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Реализация нового федерального закона № 442-ФЗ (с 01.01.15)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2859782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среднедушевой доход получателей услуг превышает полуторную величину прожиточного минимума, то социальное обслуживание на дому предоставляется за плату.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659982"/>
            <a:ext cx="539750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z="1600" b="1" dirty="0" smtClean="0">
                <a:solidFill>
                  <a:schemeClr val="bg1"/>
                </a:solidFill>
                <a:ea typeface="ＭＳ Ｐゴシック"/>
                <a:cs typeface="ＭＳ Ｐゴシック"/>
              </a:rPr>
              <a:t>18</a:t>
            </a:r>
            <a:endParaRPr lang="ru-RU" sz="1600" b="1" dirty="0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+mn-lt"/>
                <a:ea typeface="ＭＳ Ｐゴシック" pitchFamily="34" charset="-128"/>
                <a:cs typeface="+mn-cs"/>
              </a:rPr>
              <a:t>Предоставление социальных услуг</a:t>
            </a:r>
          </a:p>
        </p:txBody>
      </p:sp>
      <p:sp>
        <p:nvSpPr>
          <p:cNvPr id="22" name="Овал 21"/>
          <p:cNvSpPr/>
          <p:nvPr/>
        </p:nvSpPr>
        <p:spPr>
          <a:xfrm>
            <a:off x="142844" y="483518"/>
            <a:ext cx="2340924" cy="1440160"/>
          </a:xfrm>
          <a:prstGeom prst="ellipse">
            <a:avLst/>
          </a:prstGeom>
          <a:solidFill>
            <a:srgbClr val="006600"/>
          </a:solidFill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Бесплатно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14282" y="2427734"/>
            <a:ext cx="2269486" cy="1368152"/>
          </a:xfrm>
          <a:prstGeom prst="ellipse">
            <a:avLst/>
          </a:prstGeom>
          <a:solidFill>
            <a:srgbClr val="600589"/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/>
              <a:t>Со скидкой в размере 50%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467544" y="1995686"/>
            <a:ext cx="8429625" cy="1587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627784" y="1995686"/>
            <a:ext cx="6337399" cy="2688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7030A0"/>
                </a:solidFill>
              </a:rPr>
              <a:t> гражданам, находившимся в несовершеннолетнем возрасте в период с 23 августа 1942 года по 2 февраля 1943 года на территории, охваченной боевыми действиями, соответствующей административно-территориальному делению города Сталинграда по состоянию на указанный период;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7030A0"/>
                </a:solidFill>
              </a:rPr>
              <a:t>  лицам, награжденным знаком "Жителю блокадного Ленинграда"; военнослужащим, в том числе уволенным в запас (отставку), проходившим военную службу в воинских частях, учреждениях, военно-учебных заведениях, не входивших в состав действующей армии, в период с 22 июня 1941 года по 3 сентября 1945 года не менее шести месяцев; военнослужащим, награжденным орденами или медалями СССР за службу в указанный период;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7030A0"/>
                </a:solidFill>
              </a:rPr>
              <a:t>  лицам, работавшим на объектах противовоздушной обороны, местной противовоздушной обороны, на строительстве оборонительных сооружений, военно-морских баз, аэродромов и других военных объектов в пределах тыловых границ действующих фронтов, операционных зон действующих флотов, на прифронтовых участках железных и автомобильных дорог; членам экипажей судов транспортного флота, интернированным в начале Великой Отечественной войны в портах других государств;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7030A0"/>
                </a:solidFill>
              </a:rPr>
              <a:t>  бывшим несовершеннолетним узникам концлагерей, гетто, других мест принудительного содержания, созданных фашистами и их союзниками в период Второй мировой войны.</a:t>
            </a:r>
            <a:r>
              <a:rPr lang="ru-RU" sz="1400" dirty="0" smtClean="0">
                <a:solidFill>
                  <a:srgbClr val="7030A0"/>
                </a:solidFill>
              </a:rPr>
              <a:t>"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ＭＳ Ｐゴシック"/>
            </a:endParaRPr>
          </a:p>
        </p:txBody>
      </p:sp>
      <p:sp>
        <p:nvSpPr>
          <p:cNvPr id="46095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 dirty="0">
              <a:solidFill>
                <a:schemeClr val="bg1"/>
              </a:solidFill>
              <a:cs typeface="ＭＳ Ｐゴシック"/>
            </a:endParaRPr>
          </a:p>
        </p:txBody>
      </p:sp>
      <p:sp>
        <p:nvSpPr>
          <p:cNvPr id="46096" name="Прямоугольник 20"/>
          <p:cNvSpPr>
            <a:spLocks noChangeArrowheads="1"/>
          </p:cNvSpPr>
          <p:nvPr/>
        </p:nvSpPr>
        <p:spPr bwMode="auto">
          <a:xfrm>
            <a:off x="2699792" y="357188"/>
            <a:ext cx="6087021" cy="164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050" dirty="0" smtClean="0">
                <a:solidFill>
                  <a:srgbClr val="006600"/>
                </a:solidFill>
              </a:rPr>
              <a:t> </a:t>
            </a:r>
            <a:r>
              <a:rPr lang="ru-RU" sz="1000" dirty="0" smtClean="0">
                <a:solidFill>
                  <a:srgbClr val="006600"/>
                </a:solidFill>
              </a:rPr>
              <a:t>лицам, пострадавшим в результате чрезвычайных ситуаций, вооруженных межнациональных (межэтнических) конфликтов;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006600"/>
                </a:solidFill>
              </a:rPr>
              <a:t> несовершеннолетним детям;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006600"/>
                </a:solidFill>
              </a:rPr>
              <a:t> если на дату обращения среднедушевой доход получателя социальных услуг, ниже предельной величины или равен предельной величине среднедушевого дохода для предоставления социальных услуг бесплатно.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006600"/>
                </a:solidFill>
              </a:rPr>
              <a:t> инвалидам Великой Отечественной войны, инвалидам боевых действий;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006600"/>
                </a:solidFill>
              </a:rPr>
              <a:t> участникам Великой Отечественной войны, указанным в подпунктах "а - ж" и "</a:t>
            </a:r>
            <a:r>
              <a:rPr lang="ru-RU" sz="1000" dirty="0" err="1" smtClean="0">
                <a:solidFill>
                  <a:srgbClr val="006600"/>
                </a:solidFill>
              </a:rPr>
              <a:t>и</a:t>
            </a:r>
            <a:r>
              <a:rPr lang="ru-RU" sz="1000" dirty="0" smtClean="0">
                <a:solidFill>
                  <a:srgbClr val="006600"/>
                </a:solidFill>
              </a:rPr>
              <a:t>" подпункта 1 пункта 1 статьи 2 Федерального закона от 12 января 1995 г. № 5-ФЗ "О ветеранах";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>
                <a:solidFill>
                  <a:srgbClr val="006600"/>
                </a:solidFill>
              </a:rPr>
              <a:t> родителям (законным представителям) детей инвалидов</a:t>
            </a:r>
            <a:r>
              <a:rPr lang="ru-RU" sz="1050" dirty="0" smtClean="0"/>
              <a:t>.</a:t>
            </a:r>
            <a:endParaRPr lang="ru-RU" sz="105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515966"/>
            <a:ext cx="87484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ru-RU" sz="1200" b="1" dirty="0" smtClean="0">
                <a:solidFill>
                  <a:schemeClr val="bg1"/>
                </a:solidFill>
              </a:rPr>
              <a:t>№140-ОД  от 06</a:t>
            </a:r>
            <a:r>
              <a:rPr lang="ru-RU" sz="1200" b="1" dirty="0" smtClean="0">
                <a:solidFill>
                  <a:schemeClr val="bg1"/>
                </a:solidFill>
              </a:rPr>
              <a:t> ноября 2014 </a:t>
            </a:r>
            <a:r>
              <a:rPr lang="ru-RU" sz="1200" b="1" dirty="0" smtClean="0">
                <a:solidFill>
                  <a:schemeClr val="bg1"/>
                </a:solidFill>
              </a:rPr>
              <a:t>года ЗАКОН ВОЛГОГРАДСКОЙ ОБЛАСТИ</a:t>
            </a:r>
            <a:r>
              <a:rPr lang="ru-RU" sz="1200" b="1" dirty="0" smtClean="0">
                <a:solidFill>
                  <a:schemeClr val="bg1"/>
                </a:solidFill>
              </a:rPr>
              <a:t>  </a:t>
            </a:r>
            <a:r>
              <a:rPr lang="ru-RU" sz="1200" b="1" dirty="0" smtClean="0">
                <a:solidFill>
                  <a:schemeClr val="bg1"/>
                </a:solidFill>
              </a:rPr>
              <a:t>«О </a:t>
            </a:r>
            <a:r>
              <a:rPr lang="ru-RU" sz="1200" b="1" dirty="0" smtClean="0">
                <a:solidFill>
                  <a:schemeClr val="bg1"/>
                </a:solidFill>
              </a:rPr>
              <a:t>СОЦИАЛЬНОМ ОБСЛУЖИВАНИИ НАСЕЛЕНИЯ В ВОЛГОГРАДСКОЙ </a:t>
            </a:r>
            <a:r>
              <a:rPr lang="ru-RU" sz="1200" b="1" dirty="0" smtClean="0">
                <a:solidFill>
                  <a:schemeClr val="bg1"/>
                </a:solidFill>
              </a:rPr>
              <a:t>ОБЛАСТИ» (в </a:t>
            </a:r>
            <a:r>
              <a:rPr lang="ru-RU" sz="1200" b="1" dirty="0" smtClean="0">
                <a:solidFill>
                  <a:schemeClr val="bg1"/>
                </a:solidFill>
              </a:rPr>
              <a:t>ред. </a:t>
            </a:r>
            <a:r>
              <a:rPr lang="ru-RU" sz="1200" b="1" dirty="0" smtClean="0">
                <a:solidFill>
                  <a:schemeClr val="bg1"/>
                </a:solidFill>
                <a:hlinkClick r:id="rId5"/>
              </a:rPr>
              <a:t>Закона</a:t>
            </a:r>
            <a:r>
              <a:rPr lang="ru-RU" sz="1200" b="1" dirty="0" smtClean="0">
                <a:solidFill>
                  <a:schemeClr val="bg1"/>
                </a:solidFill>
              </a:rPr>
              <a:t> Волгоградской области от 28.04.2015 N 48-ОД)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9144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732338"/>
            <a:ext cx="539750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E9CDFF-B786-4E63-A3DC-074F52D29291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19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8131" name="Прямоугольник 14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  <a:cs typeface="ＭＳ Ｐゴシック"/>
              </a:rPr>
              <a:t>Среднедушевой доход получателей социальных услуг</a:t>
            </a:r>
          </a:p>
        </p:txBody>
      </p:sp>
      <p:sp>
        <p:nvSpPr>
          <p:cNvPr id="18" name="Овал 17"/>
          <p:cNvSpPr/>
          <p:nvPr/>
        </p:nvSpPr>
        <p:spPr>
          <a:xfrm>
            <a:off x="1107302" y="3460526"/>
            <a:ext cx="2627652" cy="908647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950" b="1" dirty="0">
                <a:solidFill>
                  <a:srgbClr val="FFFFFF"/>
                </a:solidFill>
                <a:ea typeface="ＭＳ Ｐゴシック" pitchFamily="34" charset="-128"/>
              </a:rPr>
              <a:t>Учитываются</a:t>
            </a:r>
          </a:p>
        </p:txBody>
      </p:sp>
      <p:sp>
        <p:nvSpPr>
          <p:cNvPr id="22" name="Овал 21"/>
          <p:cNvSpPr/>
          <p:nvPr/>
        </p:nvSpPr>
        <p:spPr>
          <a:xfrm>
            <a:off x="1214414" y="785802"/>
            <a:ext cx="2286016" cy="933457"/>
          </a:xfrm>
          <a:prstGeom prst="ellipse">
            <a:avLst/>
          </a:prstGeom>
          <a:solidFill>
            <a:srgbClr val="006600"/>
          </a:solidFill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Состав семьи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14414" y="2071686"/>
            <a:ext cx="2286016" cy="933457"/>
          </a:xfrm>
          <a:prstGeom prst="ellipse">
            <a:avLst/>
          </a:prstGeom>
          <a:solidFill>
            <a:srgbClr val="600589"/>
          </a:solidFill>
          <a:ln>
            <a:solidFill>
              <a:schemeClr val="bg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Дата расчета</a:t>
            </a:r>
            <a:endParaRPr lang="ru-RU" sz="12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175" y="779463"/>
            <a:ext cx="295275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006600"/>
                </a:solidFill>
                <a:latin typeface="+mn-lt"/>
                <a:ea typeface="ＭＳ Ｐゴシック" pitchFamily="34" charset="-128"/>
                <a:cs typeface="+mn-cs"/>
              </a:rPr>
              <a:t>Супруги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006600"/>
                </a:solidFill>
                <a:latin typeface="+mn-lt"/>
                <a:ea typeface="ＭＳ Ｐゴシック" pitchFamily="34" charset="-128"/>
                <a:cs typeface="+mn-cs"/>
              </a:rPr>
              <a:t>Родители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006600"/>
                </a:solidFill>
                <a:latin typeface="+mn-lt"/>
                <a:ea typeface="ＭＳ Ｐゴシック" pitchFamily="34" charset="-128"/>
                <a:cs typeface="+mn-cs"/>
              </a:rPr>
              <a:t>Несовершеннолетние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428625" y="1857375"/>
            <a:ext cx="8429625" cy="1588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 flipV="1">
            <a:off x="357188" y="3214688"/>
            <a:ext cx="8429625" cy="1587"/>
          </a:xfrm>
          <a:prstGeom prst="line">
            <a:avLst/>
          </a:prstGeom>
          <a:ln w="1905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067175" y="2139950"/>
            <a:ext cx="44291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600589"/>
                </a:solidFill>
                <a:latin typeface="+mn-lt"/>
                <a:ea typeface="ＭＳ Ｐゴシック" pitchFamily="34" charset="-128"/>
                <a:cs typeface="+mn-cs"/>
              </a:rPr>
              <a:t>Дата подачи заявления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600589"/>
                </a:solidFill>
                <a:latin typeface="+mn-lt"/>
                <a:ea typeface="ＭＳ Ｐゴシック" pitchFamily="34" charset="-128"/>
                <a:cs typeface="+mn-cs"/>
              </a:rPr>
              <a:t>Дата сведений об изменении доходов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094163" y="3222625"/>
            <a:ext cx="47117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4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Пенсии, пособия, стипендии и аналогичные выплаты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4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Вознаграждение за выполнение трудовых и иных обязанностей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4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Доходы от сдачи в аренду имущества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4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Страховые выплаты 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1400" b="1" dirty="0">
                <a:solidFill>
                  <a:srgbClr val="C00000"/>
                </a:solidFill>
                <a:latin typeface="+mn-lt"/>
                <a:ea typeface="ＭＳ Ｐゴシック" pitchFamily="34" charset="-128"/>
                <a:cs typeface="+mn-cs"/>
              </a:rPr>
              <a:t>Иные</a:t>
            </a:r>
          </a:p>
        </p:txBody>
      </p:sp>
      <p:sp>
        <p:nvSpPr>
          <p:cNvPr id="48146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Реализация нового федерального закона № 442-ФЗ (с 01.01.15)</a:t>
            </a:r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6659563" y="698500"/>
            <a:ext cx="288925" cy="1085850"/>
          </a:xfrm>
          <a:prstGeom prst="rightBrace">
            <a:avLst/>
          </a:prstGeom>
          <a:ln w="2222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804025" y="871538"/>
            <a:ext cx="2162175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6600"/>
                </a:solidFill>
                <a:latin typeface="+mn-lt"/>
                <a:ea typeface="ＭＳ Ｐゴシック" pitchFamily="34" charset="-128"/>
                <a:cs typeface="+mn-cs"/>
              </a:rPr>
              <a:t>Совместно проживающие с получателем соц. услуг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Понятия в соответствии с Федеральным законом № 442-ФЗ </a:t>
            </a:r>
          </a:p>
        </p:txBody>
      </p:sp>
      <p:sp>
        <p:nvSpPr>
          <p:cNvPr id="26" name="Овал 25"/>
          <p:cNvSpPr/>
          <p:nvPr/>
        </p:nvSpPr>
        <p:spPr>
          <a:xfrm>
            <a:off x="3071802" y="1785934"/>
            <a:ext cx="2571768" cy="984932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  <a:ea typeface="ＭＳ Ｐゴシック" pitchFamily="34" charset="-128"/>
              </a:rPr>
              <a:t>Новые понятия</a:t>
            </a:r>
          </a:p>
        </p:txBody>
      </p:sp>
      <p:sp>
        <p:nvSpPr>
          <p:cNvPr id="1639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732338"/>
            <a:ext cx="403225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B2F712-6436-49C9-8153-1ACAC5EC039A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2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2" name="Shape 14"/>
          <p:cNvSpPr/>
          <p:nvPr/>
        </p:nvSpPr>
        <p:spPr>
          <a:xfrm rot="14397900">
            <a:off x="1963556" y="1972994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Shape 14"/>
          <p:cNvSpPr/>
          <p:nvPr/>
        </p:nvSpPr>
        <p:spPr>
          <a:xfrm rot="20728104">
            <a:off x="4222640" y="596073"/>
            <a:ext cx="859940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hape 14"/>
          <p:cNvSpPr/>
          <p:nvPr/>
        </p:nvSpPr>
        <p:spPr>
          <a:xfrm rot="2605781">
            <a:off x="5527794" y="1264491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400" name="Прямоугольник 1"/>
          <p:cNvSpPr>
            <a:spLocks noChangeArrowheads="1"/>
          </p:cNvSpPr>
          <p:nvPr/>
        </p:nvSpPr>
        <p:spPr bwMode="auto">
          <a:xfrm>
            <a:off x="5143500" y="214313"/>
            <a:ext cx="3714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4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«социальное обслуживание»-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деятельность по предоставлению социальных услуг гражданам</a:t>
            </a:r>
          </a:p>
        </p:txBody>
      </p:sp>
      <p:sp>
        <p:nvSpPr>
          <p:cNvPr id="16401" name="Прямоугольник 1"/>
          <p:cNvSpPr>
            <a:spLocks noChangeArrowheads="1"/>
          </p:cNvSpPr>
          <p:nvPr/>
        </p:nvSpPr>
        <p:spPr bwMode="auto">
          <a:xfrm>
            <a:off x="5929313" y="1857375"/>
            <a:ext cx="30718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«стандарт социальной услуги»-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основные требования к объёму, периодичности и качеству предоставления  социальной услуги получателю социальной услуги, установленные по видам социальных услуг</a:t>
            </a:r>
          </a:p>
        </p:txBody>
      </p:sp>
      <p:sp>
        <p:nvSpPr>
          <p:cNvPr id="16402" name="Прямоугольник 13"/>
          <p:cNvSpPr>
            <a:spLocks noChangeArrowheads="1"/>
          </p:cNvSpPr>
          <p:nvPr/>
        </p:nvSpPr>
        <p:spPr bwMode="auto">
          <a:xfrm>
            <a:off x="0" y="428625"/>
            <a:ext cx="41433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24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«социальная услуга» </a:t>
            </a:r>
            <a:r>
              <a:rPr lang="ru-RU" sz="1200" b="1">
                <a:solidFill>
                  <a:srgbClr val="002060"/>
                </a:solidFill>
                <a:cs typeface="ＭＳ Ｐゴシック"/>
              </a:rPr>
              <a:t>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действие или действия в сфере социального обслуживания по оказанию постоянной, периодической разовой помощи, в том числе срочной помощи, гражданину в целях улучшения условий его жизнедеятельности и расширения возможностей самостоятельно обеспечивать свои жизненные потребности</a:t>
            </a:r>
          </a:p>
        </p:txBody>
      </p:sp>
      <p:sp>
        <p:nvSpPr>
          <p:cNvPr id="16" name="Shape 14"/>
          <p:cNvSpPr/>
          <p:nvPr/>
        </p:nvSpPr>
        <p:spPr>
          <a:xfrm rot="10446863">
            <a:off x="3607622" y="2971077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406" name="Прямоугольник 16"/>
          <p:cNvSpPr>
            <a:spLocks noChangeArrowheads="1"/>
          </p:cNvSpPr>
          <p:nvPr/>
        </p:nvSpPr>
        <p:spPr bwMode="auto">
          <a:xfrm>
            <a:off x="2643188" y="3643313"/>
            <a:ext cx="4143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2000" b="1" dirty="0">
                <a:solidFill>
                  <a:srgbClr val="FF0000"/>
                </a:solidFill>
                <a:cs typeface="ＭＳ Ｐゴシック"/>
              </a:rPr>
              <a:t> </a:t>
            </a:r>
            <a:r>
              <a:rPr lang="ru-RU" sz="1600" b="1" dirty="0">
                <a:solidFill>
                  <a:srgbClr val="002060"/>
                </a:solidFill>
                <a:cs typeface="ＭＳ Ｐゴシック"/>
              </a:rPr>
              <a:t>«социальное сопровождение»- </a:t>
            </a:r>
            <a:r>
              <a:rPr lang="ru-RU" sz="1200" dirty="0">
                <a:solidFill>
                  <a:srgbClr val="002060"/>
                </a:solidFill>
                <a:cs typeface="ＭＳ Ｐゴシック"/>
              </a:rPr>
              <a:t>содействие в предоставлении медицинской, психологической, педагогической, юридической, социальной помощи, не относящейся к соц.услугам.</a:t>
            </a:r>
          </a:p>
        </p:txBody>
      </p:sp>
      <p:sp>
        <p:nvSpPr>
          <p:cNvPr id="17" name="Shape 14"/>
          <p:cNvSpPr/>
          <p:nvPr/>
        </p:nvSpPr>
        <p:spPr>
          <a:xfrm rot="14397900">
            <a:off x="1963556" y="1972993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Shape 14"/>
          <p:cNvSpPr/>
          <p:nvPr/>
        </p:nvSpPr>
        <p:spPr>
          <a:xfrm rot="14397900">
            <a:off x="1963557" y="1972994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Понятия в соответствии с Федеральным законом № 442-ФЗ </a:t>
            </a:r>
          </a:p>
        </p:txBody>
      </p:sp>
      <p:sp>
        <p:nvSpPr>
          <p:cNvPr id="26" name="Овал 25"/>
          <p:cNvSpPr/>
          <p:nvPr/>
        </p:nvSpPr>
        <p:spPr>
          <a:xfrm>
            <a:off x="3071802" y="1785934"/>
            <a:ext cx="2571768" cy="984932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FFFF"/>
                </a:solidFill>
                <a:ea typeface="ＭＳ Ｐゴシック" pitchFamily="34" charset="-128"/>
              </a:rPr>
              <a:t>Новые понятия</a:t>
            </a:r>
          </a:p>
        </p:txBody>
      </p:sp>
      <p:sp>
        <p:nvSpPr>
          <p:cNvPr id="18438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732338"/>
            <a:ext cx="403225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6F39FB-1701-40E8-9017-412558FC70EE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3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2" name="Shape 14"/>
          <p:cNvSpPr/>
          <p:nvPr/>
        </p:nvSpPr>
        <p:spPr>
          <a:xfrm rot="14397900">
            <a:off x="1677805" y="1544365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Shape 14"/>
          <p:cNvSpPr/>
          <p:nvPr/>
        </p:nvSpPr>
        <p:spPr>
          <a:xfrm rot="20728104">
            <a:off x="4222640" y="596073"/>
            <a:ext cx="859940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hape 14"/>
          <p:cNvSpPr/>
          <p:nvPr/>
        </p:nvSpPr>
        <p:spPr>
          <a:xfrm rot="2605781">
            <a:off x="5527794" y="1264491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448" name="Picture 3" descr="E:\-=Работа=-\3_МСЗН МО\Презентации\Презентация Умная социальная политика\Первая версия умная социальная политика\не выполнено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88" y="3429000"/>
            <a:ext cx="361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Прямоугольник 1"/>
          <p:cNvSpPr>
            <a:spLocks noChangeArrowheads="1"/>
          </p:cNvSpPr>
          <p:nvPr/>
        </p:nvSpPr>
        <p:spPr bwMode="auto">
          <a:xfrm>
            <a:off x="0" y="3429000"/>
            <a:ext cx="9001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</a:pPr>
            <a:r>
              <a:rPr lang="ru-RU" sz="1600">
                <a:solidFill>
                  <a:srgbClr val="002060"/>
                </a:solidFill>
                <a:cs typeface="ＭＳ Ｐゴシック"/>
              </a:rPr>
              <a:t>              (исключено понятие)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– </a:t>
            </a:r>
            <a:r>
              <a:rPr lang="ru-RU" b="1">
                <a:solidFill>
                  <a:srgbClr val="C00000"/>
                </a:solidFill>
                <a:cs typeface="ＭＳ Ｐゴシック"/>
              </a:rPr>
              <a:t>«трудная жизненная ситуация»</a:t>
            </a:r>
          </a:p>
          <a:p>
            <a:pPr algn="ctr">
              <a:buClr>
                <a:srgbClr val="006600"/>
              </a:buClr>
              <a:buSzPct val="150000"/>
            </a:pPr>
            <a:r>
              <a:rPr lang="ru-RU">
                <a:solidFill>
                  <a:srgbClr val="002060"/>
                </a:solidFill>
                <a:cs typeface="ＭＳ Ｐゴシック"/>
              </a:rPr>
              <a:t>Вместо него вводится понятие </a:t>
            </a:r>
            <a:r>
              <a:rPr lang="ru-RU" b="1" u="sng">
                <a:solidFill>
                  <a:srgbClr val="C00000"/>
                </a:solidFill>
                <a:cs typeface="ＭＳ Ｐゴシック"/>
              </a:rPr>
              <a:t>«нуждаемость в социальном обслуживании»</a:t>
            </a:r>
          </a:p>
        </p:txBody>
      </p:sp>
      <p:sp>
        <p:nvSpPr>
          <p:cNvPr id="18450" name="Прямоугольник 1"/>
          <p:cNvSpPr>
            <a:spLocks noChangeArrowheads="1"/>
          </p:cNvSpPr>
          <p:nvPr/>
        </p:nvSpPr>
        <p:spPr bwMode="auto">
          <a:xfrm>
            <a:off x="107950" y="214313"/>
            <a:ext cx="41068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4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«профилактика обстоятельств, обусловливающих нуждаемость в социальном обслуживании»-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система мер, направленных на выявление и устранение причин, повлиявших на ухудшение условий жизнедеятельности граждан</a:t>
            </a:r>
          </a:p>
        </p:txBody>
      </p:sp>
      <p:sp>
        <p:nvSpPr>
          <p:cNvPr id="18451" name="Прямоугольник 1"/>
          <p:cNvSpPr>
            <a:spLocks noChangeArrowheads="1"/>
          </p:cNvSpPr>
          <p:nvPr/>
        </p:nvSpPr>
        <p:spPr bwMode="auto">
          <a:xfrm>
            <a:off x="4857750" y="339725"/>
            <a:ext cx="40719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«получатель социальных услуг»-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гражданин, который признан нуждающимся в социальном обслуживании и которому предоставляется социальная услуга</a:t>
            </a:r>
          </a:p>
        </p:txBody>
      </p:sp>
      <p:sp>
        <p:nvSpPr>
          <p:cNvPr id="18452" name="Прямоугольник 1"/>
          <p:cNvSpPr>
            <a:spLocks noChangeArrowheads="1"/>
          </p:cNvSpPr>
          <p:nvPr/>
        </p:nvSpPr>
        <p:spPr bwMode="auto">
          <a:xfrm>
            <a:off x="5929313" y="1857375"/>
            <a:ext cx="3071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sz="1600" b="1">
                <a:solidFill>
                  <a:srgbClr val="002060"/>
                </a:solidFill>
                <a:cs typeface="ＭＳ Ｐゴシック"/>
              </a:rPr>
              <a:t>«поставщик социальных услуг»- </a:t>
            </a:r>
            <a:r>
              <a:rPr lang="ru-RU" sz="1200">
                <a:solidFill>
                  <a:srgbClr val="002060"/>
                </a:solidFill>
                <a:cs typeface="ＭＳ Ｐゴシック"/>
              </a:rPr>
              <a:t>юридическое лицо независимо от его организационно-правовой формы и индивидуальный предприниматель, осуществляющие социальное обслуживание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Формы социального обслуживания в соответствии с 442-ФЗ </a:t>
            </a:r>
          </a:p>
        </p:txBody>
      </p:sp>
      <p:sp>
        <p:nvSpPr>
          <p:cNvPr id="26" name="Овал 25"/>
          <p:cNvSpPr/>
          <p:nvPr/>
        </p:nvSpPr>
        <p:spPr>
          <a:xfrm>
            <a:off x="2638934" y="357172"/>
            <a:ext cx="3794692" cy="1143008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FFFFFF"/>
                </a:solidFill>
              </a:rPr>
              <a:t>Формы </a:t>
            </a:r>
            <a:r>
              <a:rPr lang="ru-RU" sz="2000" b="1" dirty="0">
                <a:solidFill>
                  <a:srgbClr val="FFFFFF"/>
                </a:solidFill>
              </a:rPr>
              <a:t>социального обслуживания</a:t>
            </a:r>
          </a:p>
        </p:txBody>
      </p:sp>
      <p:sp>
        <p:nvSpPr>
          <p:cNvPr id="20486" name="Номер слайда 1"/>
          <p:cNvSpPr txBox="1">
            <a:spLocks noGrp="1"/>
          </p:cNvSpPr>
          <p:nvPr/>
        </p:nvSpPr>
        <p:spPr bwMode="auto">
          <a:xfrm>
            <a:off x="8604250" y="4732338"/>
            <a:ext cx="403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505F6B0-9C46-4265-A338-9652BA71BFFD}" type="slidenum">
              <a:rPr lang="ru-RU" sz="1600" b="1">
                <a:solidFill>
                  <a:schemeClr val="bg1"/>
                </a:solidFill>
                <a:latin typeface="Calibri" pitchFamily="34" charset="0"/>
                <a:cs typeface="ＭＳ Ｐゴシック"/>
              </a:rPr>
              <a:pPr algn="r"/>
              <a:t>4</a:t>
            </a:fld>
            <a:endParaRPr lang="ru-RU" sz="1600" b="1">
              <a:solidFill>
                <a:schemeClr val="bg1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22" name="Shape 14"/>
          <p:cNvSpPr/>
          <p:nvPr/>
        </p:nvSpPr>
        <p:spPr>
          <a:xfrm rot="16652385" flipH="1">
            <a:off x="1378833" y="945230"/>
            <a:ext cx="801906" cy="746218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Shape 14"/>
          <p:cNvSpPr/>
          <p:nvPr/>
        </p:nvSpPr>
        <p:spPr>
          <a:xfrm rot="8966513">
            <a:off x="4098404" y="1913254"/>
            <a:ext cx="802237" cy="691718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Shape 14"/>
          <p:cNvSpPr/>
          <p:nvPr/>
        </p:nvSpPr>
        <p:spPr>
          <a:xfrm rot="4286382">
            <a:off x="6622674" y="958139"/>
            <a:ext cx="859939" cy="741472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0496" name="Picture 3" descr="E:\-=Работа=-\3_МСЗН МО\Презентации\Презентация Умная социальная политика\Первая версия умная социальная политика\не выполнено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" y="3429000"/>
            <a:ext cx="361950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Прямоугольник 1"/>
          <p:cNvSpPr>
            <a:spLocks noChangeArrowheads="1"/>
          </p:cNvSpPr>
          <p:nvPr/>
        </p:nvSpPr>
        <p:spPr bwMode="auto">
          <a:xfrm>
            <a:off x="1000125" y="3429000"/>
            <a:ext cx="7786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</a:pPr>
            <a:r>
              <a:rPr lang="ru-RU" sz="1600">
                <a:solidFill>
                  <a:srgbClr val="002060"/>
                </a:solidFill>
                <a:cs typeface="ＭＳ Ｐゴシック"/>
              </a:rPr>
              <a:t>(исключено понятие)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– </a:t>
            </a:r>
            <a:r>
              <a:rPr lang="ru-RU" b="1">
                <a:solidFill>
                  <a:srgbClr val="C00000"/>
                </a:solidFill>
                <a:cs typeface="ＭＳ Ｐゴシック"/>
              </a:rPr>
              <a:t>«нестационарное социальное обслуживание»</a:t>
            </a:r>
          </a:p>
        </p:txBody>
      </p:sp>
      <p:sp>
        <p:nvSpPr>
          <p:cNvPr id="20498" name="Прямоугольник 1"/>
          <p:cNvSpPr>
            <a:spLocks noChangeArrowheads="1"/>
          </p:cNvSpPr>
          <p:nvPr/>
        </p:nvSpPr>
        <p:spPr bwMode="auto">
          <a:xfrm>
            <a:off x="250825" y="1924050"/>
            <a:ext cx="23399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На дому</a:t>
            </a:r>
          </a:p>
          <a:p>
            <a:pPr algn="ctr">
              <a:buClr>
                <a:srgbClr val="006600"/>
              </a:buClr>
              <a:buSzPct val="150000"/>
              <a:buFont typeface="Wingdings" pitchFamily="2" charset="2"/>
              <a:buNone/>
            </a:pPr>
            <a:endParaRPr lang="ru-RU" sz="1600" b="1">
              <a:solidFill>
                <a:srgbClr val="002060"/>
              </a:solidFill>
              <a:cs typeface="ＭＳ Ｐゴシック"/>
            </a:endParaRPr>
          </a:p>
        </p:txBody>
      </p:sp>
      <p:sp>
        <p:nvSpPr>
          <p:cNvPr id="20499" name="Прямоугольник 1"/>
          <p:cNvSpPr>
            <a:spLocks noChangeArrowheads="1"/>
          </p:cNvSpPr>
          <p:nvPr/>
        </p:nvSpPr>
        <p:spPr bwMode="auto">
          <a:xfrm>
            <a:off x="2987675" y="2787650"/>
            <a:ext cx="26638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Полустационарная</a:t>
            </a:r>
          </a:p>
          <a:p>
            <a:pPr algn="ctr">
              <a:buClr>
                <a:srgbClr val="006600"/>
              </a:buClr>
              <a:buSzPct val="150000"/>
              <a:buFont typeface="Wingdings" pitchFamily="2" charset="2"/>
              <a:buNone/>
            </a:pPr>
            <a:endParaRPr lang="ru-RU" sz="1600" b="1">
              <a:solidFill>
                <a:srgbClr val="002060"/>
              </a:solidFill>
              <a:cs typeface="ＭＳ Ｐゴシック"/>
            </a:endParaRPr>
          </a:p>
        </p:txBody>
      </p:sp>
      <p:sp>
        <p:nvSpPr>
          <p:cNvPr id="20500" name="Прямоугольник 1"/>
          <p:cNvSpPr>
            <a:spLocks noChangeArrowheads="1"/>
          </p:cNvSpPr>
          <p:nvPr/>
        </p:nvSpPr>
        <p:spPr bwMode="auto">
          <a:xfrm>
            <a:off x="6300788" y="1851025"/>
            <a:ext cx="23399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Стационарная</a:t>
            </a:r>
          </a:p>
          <a:p>
            <a:pPr algn="ctr">
              <a:buClr>
                <a:srgbClr val="006600"/>
              </a:buClr>
              <a:buSzPct val="150000"/>
              <a:buFont typeface="Wingdings" pitchFamily="2" charset="2"/>
              <a:buNone/>
            </a:pPr>
            <a:endParaRPr lang="ru-RU" sz="1600" b="1">
              <a:solidFill>
                <a:srgbClr val="002060"/>
              </a:solidFill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Виды социальных услуг в соответствии с 442-ФЗ </a:t>
            </a:r>
          </a:p>
        </p:txBody>
      </p:sp>
      <p:sp>
        <p:nvSpPr>
          <p:cNvPr id="26" name="Овал 25"/>
          <p:cNvSpPr/>
          <p:nvPr/>
        </p:nvSpPr>
        <p:spPr>
          <a:xfrm>
            <a:off x="3331319" y="1857371"/>
            <a:ext cx="2574743" cy="857256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FF"/>
                </a:solidFill>
                <a:ea typeface="ＭＳ Ｐゴシック" pitchFamily="34" charset="-128"/>
              </a:rPr>
              <a:t>Социальные услуги</a:t>
            </a:r>
          </a:p>
        </p:txBody>
      </p:sp>
      <p:sp>
        <p:nvSpPr>
          <p:cNvPr id="22534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732338"/>
            <a:ext cx="403225" cy="3143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C6F139-0526-4945-B782-64D9A7C33099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5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  <p:sp>
        <p:nvSpPr>
          <p:cNvPr id="22535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Виды социальных услуг изменились</a:t>
            </a:r>
          </a:p>
        </p:txBody>
      </p:sp>
      <p:sp>
        <p:nvSpPr>
          <p:cNvPr id="14" name="Shape 14"/>
          <p:cNvSpPr/>
          <p:nvPr/>
        </p:nvSpPr>
        <p:spPr>
          <a:xfrm rot="14537932">
            <a:off x="2302943" y="1639387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Shape 14"/>
          <p:cNvSpPr/>
          <p:nvPr/>
        </p:nvSpPr>
        <p:spPr>
          <a:xfrm rot="19914028">
            <a:off x="3734757" y="974431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Shape 14"/>
          <p:cNvSpPr/>
          <p:nvPr/>
        </p:nvSpPr>
        <p:spPr>
          <a:xfrm rot="3128652">
            <a:off x="6451376" y="2002190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Shape 14"/>
          <p:cNvSpPr/>
          <p:nvPr/>
        </p:nvSpPr>
        <p:spPr>
          <a:xfrm rot="1272504">
            <a:off x="5435293" y="1167801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Shape 14"/>
          <p:cNvSpPr/>
          <p:nvPr/>
        </p:nvSpPr>
        <p:spPr>
          <a:xfrm rot="5598643">
            <a:off x="5832045" y="2916481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Shape 14"/>
          <p:cNvSpPr/>
          <p:nvPr/>
        </p:nvSpPr>
        <p:spPr>
          <a:xfrm rot="8125071">
            <a:off x="4887038" y="3215799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Shape 14"/>
          <p:cNvSpPr/>
          <p:nvPr/>
        </p:nvSpPr>
        <p:spPr>
          <a:xfrm rot="11877108">
            <a:off x="2569167" y="2656222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Shape 14"/>
          <p:cNvSpPr/>
          <p:nvPr/>
        </p:nvSpPr>
        <p:spPr>
          <a:xfrm rot="9601339">
            <a:off x="3789114" y="3163754"/>
            <a:ext cx="634532" cy="547117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560" name="Прямоугольник 1"/>
          <p:cNvSpPr>
            <a:spLocks noChangeArrowheads="1"/>
          </p:cNvSpPr>
          <p:nvPr/>
        </p:nvSpPr>
        <p:spPr bwMode="auto">
          <a:xfrm>
            <a:off x="468313" y="915988"/>
            <a:ext cx="2592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Социально-бытовые</a:t>
            </a:r>
            <a:endParaRPr lang="ru-RU" sz="1600" b="1">
              <a:solidFill>
                <a:srgbClr val="002060"/>
              </a:solidFill>
              <a:cs typeface="ＭＳ Ｐゴシック"/>
            </a:endParaRPr>
          </a:p>
        </p:txBody>
      </p:sp>
      <p:sp>
        <p:nvSpPr>
          <p:cNvPr id="22561" name="Прямоугольник 1"/>
          <p:cNvSpPr>
            <a:spLocks noChangeArrowheads="1"/>
          </p:cNvSpPr>
          <p:nvPr/>
        </p:nvSpPr>
        <p:spPr bwMode="auto">
          <a:xfrm>
            <a:off x="3924300" y="411163"/>
            <a:ext cx="2592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Социально-медицинские</a:t>
            </a:r>
          </a:p>
        </p:txBody>
      </p:sp>
      <p:sp>
        <p:nvSpPr>
          <p:cNvPr id="22562" name="Прямоугольник 1"/>
          <p:cNvSpPr>
            <a:spLocks noChangeArrowheads="1"/>
          </p:cNvSpPr>
          <p:nvPr/>
        </p:nvSpPr>
        <p:spPr bwMode="auto">
          <a:xfrm>
            <a:off x="5940425" y="1131888"/>
            <a:ext cx="2592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Социально-психологические</a:t>
            </a:r>
          </a:p>
        </p:txBody>
      </p:sp>
      <p:sp>
        <p:nvSpPr>
          <p:cNvPr id="22563" name="Прямоугольник 1"/>
          <p:cNvSpPr>
            <a:spLocks noChangeArrowheads="1"/>
          </p:cNvSpPr>
          <p:nvPr/>
        </p:nvSpPr>
        <p:spPr bwMode="auto">
          <a:xfrm>
            <a:off x="6551613" y="2500313"/>
            <a:ext cx="25923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Социально-педагогические</a:t>
            </a:r>
          </a:p>
        </p:txBody>
      </p:sp>
      <p:sp>
        <p:nvSpPr>
          <p:cNvPr id="22564" name="Прямоугольник 1"/>
          <p:cNvSpPr>
            <a:spLocks noChangeArrowheads="1"/>
          </p:cNvSpPr>
          <p:nvPr/>
        </p:nvSpPr>
        <p:spPr bwMode="auto">
          <a:xfrm>
            <a:off x="5940425" y="3508375"/>
            <a:ext cx="2592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</a:t>
            </a:r>
          </a:p>
          <a:p>
            <a:pPr algn="ctr">
              <a:buClr>
                <a:srgbClr val="006600"/>
              </a:buClr>
              <a:buSzPct val="150000"/>
              <a:buFont typeface="Wingdings" pitchFamily="2" charset="2"/>
              <a:buNone/>
            </a:pPr>
            <a:r>
              <a:rPr lang="ru-RU" b="1">
                <a:solidFill>
                  <a:srgbClr val="002060"/>
                </a:solidFill>
                <a:cs typeface="ＭＳ Ｐゴシック"/>
              </a:rPr>
              <a:t>трудовые</a:t>
            </a:r>
          </a:p>
        </p:txBody>
      </p:sp>
      <p:sp>
        <p:nvSpPr>
          <p:cNvPr id="22565" name="Прямоугольник 1"/>
          <p:cNvSpPr>
            <a:spLocks noChangeArrowheads="1"/>
          </p:cNvSpPr>
          <p:nvPr/>
        </p:nvSpPr>
        <p:spPr bwMode="auto">
          <a:xfrm>
            <a:off x="3995738" y="3940175"/>
            <a:ext cx="2592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Социально-правовые</a:t>
            </a:r>
          </a:p>
        </p:txBody>
      </p:sp>
      <p:sp>
        <p:nvSpPr>
          <p:cNvPr id="22566" name="Прямоугольник 1"/>
          <p:cNvSpPr>
            <a:spLocks noChangeArrowheads="1"/>
          </p:cNvSpPr>
          <p:nvPr/>
        </p:nvSpPr>
        <p:spPr bwMode="auto">
          <a:xfrm>
            <a:off x="250825" y="2211388"/>
            <a:ext cx="2592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Срочные социальные услуги</a:t>
            </a:r>
            <a:endParaRPr lang="ru-RU" sz="1600" b="1">
              <a:solidFill>
                <a:srgbClr val="002060"/>
              </a:solidFill>
              <a:cs typeface="ＭＳ Ｐゴシック"/>
            </a:endParaRPr>
          </a:p>
        </p:txBody>
      </p:sp>
      <p:sp>
        <p:nvSpPr>
          <p:cNvPr id="22567" name="Прямоугольник 1"/>
          <p:cNvSpPr>
            <a:spLocks noChangeArrowheads="1"/>
          </p:cNvSpPr>
          <p:nvPr/>
        </p:nvSpPr>
        <p:spPr bwMode="auto">
          <a:xfrm>
            <a:off x="107950" y="3292475"/>
            <a:ext cx="374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006600"/>
              </a:buClr>
              <a:buSzPct val="150000"/>
              <a:buFont typeface="Wingdings" pitchFamily="2" charset="2"/>
              <a:buChar char="ü"/>
            </a:pPr>
            <a:r>
              <a:rPr lang="ru-RU" sz="1600" b="1">
                <a:solidFill>
                  <a:srgbClr val="600589"/>
                </a:solidFill>
                <a:cs typeface="ＭＳ Ｐゴシック"/>
              </a:rPr>
              <a:t> </a:t>
            </a:r>
            <a:r>
              <a:rPr lang="ru-RU" b="1">
                <a:solidFill>
                  <a:srgbClr val="002060"/>
                </a:solidFill>
                <a:cs typeface="ＭＳ Ｐゴシック"/>
              </a:rPr>
              <a:t>Услуги в целях повышения коммуникативного потенциала получателей социальных услуг</a:t>
            </a: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625" y="-357188"/>
            <a:ext cx="8229600" cy="1143001"/>
          </a:xfrm>
        </p:spPr>
        <p:txBody>
          <a:bodyPr lIns="0" tIns="0" rIns="0" bIns="0" rtlCol="0">
            <a:noAutofit/>
          </a:bodyPr>
          <a:lstStyle/>
          <a:p>
            <a:pPr marL="869315" fontAlgn="auto">
              <a:spcAft>
                <a:spcPts val="0"/>
              </a:spcAft>
              <a:defRPr/>
            </a:pP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b="1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b="1" spc="-3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b="1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b="1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2000" b="1" spc="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sz="2000" b="1" spc="3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циа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ьных</a:t>
            </a:r>
            <a:r>
              <a:rPr sz="2000" b="1" spc="3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3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</a:t>
            </a:r>
            <a:r>
              <a:rPr sz="2000" b="1" spc="-2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b="1"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442</a:t>
            </a:r>
            <a:r>
              <a:rPr sz="2000" b="1" spc="-1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sz="2000" b="1" spc="-4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2000" b="1" spc="-2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b="1" spc="-1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2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object 3"/>
          <p:cNvSpPr>
            <a:spLocks noChangeArrowheads="1"/>
          </p:cNvSpPr>
          <p:nvPr/>
        </p:nvSpPr>
        <p:spPr bwMode="auto">
          <a:xfrm>
            <a:off x="2286000" y="428625"/>
            <a:ext cx="6683375" cy="400050"/>
          </a:xfrm>
          <a:custGeom>
            <a:avLst/>
            <a:gdLst>
              <a:gd name="T0" fmla="*/ 6594933 w 6683248"/>
              <a:gd name="T1" fmla="*/ 0 h 532866"/>
              <a:gd name="T2" fmla="*/ 0 w 6683248"/>
              <a:gd name="T3" fmla="*/ 0 h 532866"/>
              <a:gd name="T4" fmla="*/ 0 w 6683248"/>
              <a:gd name="T5" fmla="*/ 169279 h 532866"/>
              <a:gd name="T6" fmla="*/ 6607922 w 6683248"/>
              <a:gd name="T7" fmla="*/ 168980 h 532866"/>
              <a:gd name="T8" fmla="*/ 6646642 w 6683248"/>
              <a:gd name="T9" fmla="*/ 164006 h 532866"/>
              <a:gd name="T10" fmla="*/ 6673619 w 6683248"/>
              <a:gd name="T11" fmla="*/ 154161 h 532866"/>
              <a:gd name="T12" fmla="*/ 6683747 w 6683248"/>
              <a:gd name="T13" fmla="*/ 141066 h 532866"/>
              <a:gd name="T14" fmla="*/ 6683747 w 6683248"/>
              <a:gd name="T15" fmla="*/ 28213 h 532866"/>
              <a:gd name="T16" fmla="*/ 6674323 w 6683248"/>
              <a:gd name="T17" fmla="*/ 15552 h 532866"/>
              <a:gd name="T18" fmla="*/ 6647874 w 6683248"/>
              <a:gd name="T19" fmla="*/ 5559 h 532866"/>
              <a:gd name="T20" fmla="*/ 6609494 w 6683248"/>
              <a:gd name="T21" fmla="*/ 378 h 532866"/>
              <a:gd name="T22" fmla="*/ 6594933 w 6683248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683248"/>
              <a:gd name="T37" fmla="*/ 0 h 532866"/>
              <a:gd name="T38" fmla="*/ 6683248 w 668324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683248" h="532866">
                <a:moveTo>
                  <a:pt x="6594436" y="0"/>
                </a:moveTo>
                <a:lnTo>
                  <a:pt x="0" y="0"/>
                </a:lnTo>
                <a:lnTo>
                  <a:pt x="0" y="532866"/>
                </a:lnTo>
                <a:lnTo>
                  <a:pt x="6607425" y="531923"/>
                </a:lnTo>
                <a:lnTo>
                  <a:pt x="6646145" y="516268"/>
                </a:lnTo>
                <a:lnTo>
                  <a:pt x="6673121" y="485277"/>
                </a:lnTo>
                <a:lnTo>
                  <a:pt x="6683248" y="444055"/>
                </a:lnTo>
                <a:lnTo>
                  <a:pt x="6683248" y="88811"/>
                </a:lnTo>
                <a:lnTo>
                  <a:pt x="6673824" y="48956"/>
                </a:lnTo>
                <a:lnTo>
                  <a:pt x="6647377" y="17498"/>
                </a:lnTo>
                <a:lnTo>
                  <a:pt x="6608999" y="1188"/>
                </a:lnTo>
                <a:lnTo>
                  <a:pt x="6594436" y="0"/>
                </a:lnTo>
                <a:close/>
              </a:path>
            </a:pathLst>
          </a:custGeom>
          <a:solidFill>
            <a:srgbClr val="DCD9D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80" name="object 4"/>
          <p:cNvSpPr>
            <a:spLocks noChangeArrowheads="1"/>
          </p:cNvSpPr>
          <p:nvPr/>
        </p:nvSpPr>
        <p:spPr bwMode="auto">
          <a:xfrm>
            <a:off x="2281238" y="407988"/>
            <a:ext cx="6683375" cy="400050"/>
          </a:xfrm>
          <a:custGeom>
            <a:avLst/>
            <a:gdLst>
              <a:gd name="T0" fmla="*/ 6683747 w 6683248"/>
              <a:gd name="T1" fmla="*/ 28213 h 532866"/>
              <a:gd name="T2" fmla="*/ 6683747 w 6683248"/>
              <a:gd name="T3" fmla="*/ 141066 h 532866"/>
              <a:gd name="T4" fmla="*/ 6682555 w 6683248"/>
              <a:gd name="T5" fmla="*/ 145692 h 532866"/>
              <a:gd name="T6" fmla="*/ 6666247 w 6683248"/>
              <a:gd name="T7" fmla="*/ 157884 h 532866"/>
              <a:gd name="T8" fmla="*/ 6634786 w 6683248"/>
              <a:gd name="T9" fmla="*/ 166285 h 532866"/>
              <a:gd name="T10" fmla="*/ 0 w 6683248"/>
              <a:gd name="T11" fmla="*/ 169279 h 532866"/>
              <a:gd name="T12" fmla="*/ 0 w 6683248"/>
              <a:gd name="T13" fmla="*/ 0 h 532866"/>
              <a:gd name="T14" fmla="*/ 6594933 w 6683248"/>
              <a:gd name="T15" fmla="*/ 0 h 532866"/>
              <a:gd name="T16" fmla="*/ 6609494 w 6683248"/>
              <a:gd name="T17" fmla="*/ 378 h 532866"/>
              <a:gd name="T18" fmla="*/ 6647874 w 6683248"/>
              <a:gd name="T19" fmla="*/ 5559 h 532866"/>
              <a:gd name="T20" fmla="*/ 6674323 w 6683248"/>
              <a:gd name="T21" fmla="*/ 15552 h 532866"/>
              <a:gd name="T22" fmla="*/ 6683747 w 6683248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683248"/>
              <a:gd name="T37" fmla="*/ 0 h 532866"/>
              <a:gd name="T38" fmla="*/ 6683248 w 668324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683248" h="532866">
                <a:moveTo>
                  <a:pt x="6683248" y="88811"/>
                </a:moveTo>
                <a:lnTo>
                  <a:pt x="6683248" y="444055"/>
                </a:lnTo>
                <a:lnTo>
                  <a:pt x="6682059" y="458617"/>
                </a:lnTo>
                <a:lnTo>
                  <a:pt x="6665749" y="496996"/>
                </a:lnTo>
                <a:lnTo>
                  <a:pt x="6634291" y="523442"/>
                </a:lnTo>
                <a:lnTo>
                  <a:pt x="0" y="532866"/>
                </a:lnTo>
                <a:lnTo>
                  <a:pt x="0" y="0"/>
                </a:lnTo>
                <a:lnTo>
                  <a:pt x="6594436" y="0"/>
                </a:lnTo>
                <a:lnTo>
                  <a:pt x="6608999" y="1188"/>
                </a:lnTo>
                <a:lnTo>
                  <a:pt x="6647377" y="17498"/>
                </a:lnTo>
                <a:lnTo>
                  <a:pt x="6673824" y="48956"/>
                </a:lnTo>
                <a:lnTo>
                  <a:pt x="6683248" y="88811"/>
                </a:lnTo>
                <a:close/>
              </a:path>
            </a:pathLst>
          </a:custGeom>
          <a:noFill/>
          <a:ln w="12700">
            <a:solidFill>
              <a:srgbClr val="DCD9D9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81" name="object 5"/>
          <p:cNvSpPr txBox="1">
            <a:spLocks noChangeArrowheads="1"/>
          </p:cNvSpPr>
          <p:nvPr/>
        </p:nvSpPr>
        <p:spPr bwMode="auto">
          <a:xfrm>
            <a:off x="2516188" y="466725"/>
            <a:ext cx="5332412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0" indent="-114300">
              <a:lnSpc>
                <a:spcPts val="1475"/>
              </a:lnSpc>
              <a:buFont typeface="Cambria" pitchFamily="18" charset="0"/>
              <a:buChar char="•"/>
              <a:tabLst>
                <a:tab pos="127000" algn="l"/>
              </a:tabLst>
            </a:pPr>
            <a:r>
              <a:rPr lang="ru-RU" sz="1100" b="1">
                <a:latin typeface="Cambria" pitchFamily="18" charset="0"/>
                <a:cs typeface="ＭＳ Ｐゴシック"/>
              </a:rPr>
              <a:t>направленны на поддержание жизнедеятельности получателей социальных услуг в быту</a:t>
            </a:r>
          </a:p>
        </p:txBody>
      </p:sp>
      <p:sp>
        <p:nvSpPr>
          <p:cNvPr id="24582" name="object 6"/>
          <p:cNvSpPr>
            <a:spLocks noChangeArrowheads="1"/>
          </p:cNvSpPr>
          <p:nvPr/>
        </p:nvSpPr>
        <p:spPr bwMode="auto">
          <a:xfrm>
            <a:off x="304800" y="342900"/>
            <a:ext cx="1957388" cy="500063"/>
          </a:xfrm>
          <a:custGeom>
            <a:avLst/>
            <a:gdLst>
              <a:gd name="T0" fmla="*/ 1847400 w 1957019"/>
              <a:gd name="T1" fmla="*/ 0 h 666076"/>
              <a:gd name="T2" fmla="*/ 105741 w 1957019"/>
              <a:gd name="T3" fmla="*/ 40 h 666076"/>
              <a:gd name="T4" fmla="*/ 64385 w 1957019"/>
              <a:gd name="T5" fmla="*/ 3259 h 666076"/>
              <a:gd name="T6" fmla="*/ 30797 w 1957019"/>
              <a:gd name="T7" fmla="*/ 10895 h 666076"/>
              <a:gd name="T8" fmla="*/ 8246 w 1957019"/>
              <a:gd name="T9" fmla="*/ 21910 h 666076"/>
              <a:gd name="T10" fmla="*/ 0 w 1957019"/>
              <a:gd name="T11" fmla="*/ 35267 h 666076"/>
              <a:gd name="T12" fmla="*/ 126 w 1957019"/>
              <a:gd name="T13" fmla="*/ 178038 h 666076"/>
              <a:gd name="T14" fmla="*/ 10269 w 1957019"/>
              <a:gd name="T15" fmla="*/ 191167 h 666076"/>
              <a:gd name="T16" fmla="*/ 34323 w 1957019"/>
              <a:gd name="T17" fmla="*/ 201830 h 666076"/>
              <a:gd name="T18" fmla="*/ 69024 w 1957019"/>
              <a:gd name="T19" fmla="*/ 208989 h 666076"/>
              <a:gd name="T20" fmla="*/ 111094 w 1957019"/>
              <a:gd name="T21" fmla="*/ 211605 h 666076"/>
              <a:gd name="T22" fmla="*/ 1852754 w 1957019"/>
              <a:gd name="T23" fmla="*/ 211566 h 666076"/>
              <a:gd name="T24" fmla="*/ 1894109 w 1957019"/>
              <a:gd name="T25" fmla="*/ 208346 h 666076"/>
              <a:gd name="T26" fmla="*/ 1927697 w 1957019"/>
              <a:gd name="T27" fmla="*/ 200710 h 666076"/>
              <a:gd name="T28" fmla="*/ 1950252 w 1957019"/>
              <a:gd name="T29" fmla="*/ 189694 h 666076"/>
              <a:gd name="T30" fmla="*/ 1958495 w 1957019"/>
              <a:gd name="T31" fmla="*/ 176338 h 666076"/>
              <a:gd name="T32" fmla="*/ 1958368 w 1957019"/>
              <a:gd name="T33" fmla="*/ 33567 h 666076"/>
              <a:gd name="T34" fmla="*/ 1948225 w 1957019"/>
              <a:gd name="T35" fmla="*/ 20437 h 666076"/>
              <a:gd name="T36" fmla="*/ 1924171 w 1957019"/>
              <a:gd name="T37" fmla="*/ 9775 h 666076"/>
              <a:gd name="T38" fmla="*/ 1889471 w 1957019"/>
              <a:gd name="T39" fmla="*/ 2616 h 666076"/>
              <a:gd name="T40" fmla="*/ 1847400 w 1957019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957019"/>
              <a:gd name="T64" fmla="*/ 0 h 666076"/>
              <a:gd name="T65" fmla="*/ 1957019 w 1957019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957019" h="666076">
                <a:moveTo>
                  <a:pt x="1846008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851358" y="665950"/>
                </a:lnTo>
                <a:lnTo>
                  <a:pt x="1892681" y="655815"/>
                </a:lnTo>
                <a:lnTo>
                  <a:pt x="1926245" y="631777"/>
                </a:lnTo>
                <a:lnTo>
                  <a:pt x="1948781" y="597104"/>
                </a:lnTo>
                <a:lnTo>
                  <a:pt x="1957019" y="555066"/>
                </a:lnTo>
                <a:lnTo>
                  <a:pt x="1956892" y="105660"/>
                </a:lnTo>
                <a:lnTo>
                  <a:pt x="1946757" y="64331"/>
                </a:lnTo>
                <a:lnTo>
                  <a:pt x="1922719" y="30768"/>
                </a:lnTo>
                <a:lnTo>
                  <a:pt x="1888047" y="8236"/>
                </a:lnTo>
                <a:lnTo>
                  <a:pt x="1846008" y="0"/>
                </a:lnTo>
                <a:close/>
              </a:path>
            </a:pathLst>
          </a:custGeom>
          <a:solidFill>
            <a:srgbClr val="918485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83" name="object 7"/>
          <p:cNvSpPr>
            <a:spLocks noChangeArrowheads="1"/>
          </p:cNvSpPr>
          <p:nvPr/>
        </p:nvSpPr>
        <p:spPr bwMode="auto">
          <a:xfrm>
            <a:off x="323850" y="358775"/>
            <a:ext cx="1957388" cy="500063"/>
          </a:xfrm>
          <a:custGeom>
            <a:avLst/>
            <a:gdLst>
              <a:gd name="T0" fmla="*/ 0 w 1957019"/>
              <a:gd name="T1" fmla="*/ 35267 h 666076"/>
              <a:gd name="T2" fmla="*/ 8246 w 1957019"/>
              <a:gd name="T3" fmla="*/ 21910 h 666076"/>
              <a:gd name="T4" fmla="*/ 30797 w 1957019"/>
              <a:gd name="T5" fmla="*/ 10895 h 666076"/>
              <a:gd name="T6" fmla="*/ 64385 w 1957019"/>
              <a:gd name="T7" fmla="*/ 3259 h 666076"/>
              <a:gd name="T8" fmla="*/ 105741 w 1957019"/>
              <a:gd name="T9" fmla="*/ 40 h 666076"/>
              <a:gd name="T10" fmla="*/ 111094 w 1957019"/>
              <a:gd name="T11" fmla="*/ 0 h 666076"/>
              <a:gd name="T12" fmla="*/ 1847400 w 1957019"/>
              <a:gd name="T13" fmla="*/ 0 h 666076"/>
              <a:gd name="T14" fmla="*/ 1862042 w 1957019"/>
              <a:gd name="T15" fmla="*/ 303 h 666076"/>
              <a:gd name="T16" fmla="*/ 1902018 w 1957019"/>
              <a:gd name="T17" fmla="*/ 4549 h 666076"/>
              <a:gd name="T18" fmla="*/ 1933532 w 1957019"/>
              <a:gd name="T19" fmla="*/ 12991 h 666076"/>
              <a:gd name="T20" fmla="*/ 1953314 w 1957019"/>
              <a:gd name="T21" fmla="*/ 24591 h 666076"/>
              <a:gd name="T22" fmla="*/ 1958495 w 1957019"/>
              <a:gd name="T23" fmla="*/ 35267 h 666076"/>
              <a:gd name="T24" fmla="*/ 1958495 w 1957019"/>
              <a:gd name="T25" fmla="*/ 176338 h 666076"/>
              <a:gd name="T26" fmla="*/ 1957539 w 1957019"/>
              <a:gd name="T27" fmla="*/ 180986 h 666076"/>
              <a:gd name="T28" fmla="*/ 1944161 w 1957019"/>
              <a:gd name="T29" fmla="*/ 193677 h 666076"/>
              <a:gd name="T30" fmla="*/ 1917566 w 1957019"/>
              <a:gd name="T31" fmla="*/ 203682 h 666076"/>
              <a:gd name="T32" fmla="*/ 1881026 w 1957019"/>
              <a:gd name="T33" fmla="*/ 209961 h 666076"/>
              <a:gd name="T34" fmla="*/ 111094 w 1957019"/>
              <a:gd name="T35" fmla="*/ 211605 h 666076"/>
              <a:gd name="T36" fmla="*/ 96453 w 1957019"/>
              <a:gd name="T37" fmla="*/ 211303 h 666076"/>
              <a:gd name="T38" fmla="*/ 56478 w 1957019"/>
              <a:gd name="T39" fmla="*/ 207056 h 666076"/>
              <a:gd name="T40" fmla="*/ 24963 w 1957019"/>
              <a:gd name="T41" fmla="*/ 198613 h 666076"/>
              <a:gd name="T42" fmla="*/ 5181 w 1957019"/>
              <a:gd name="T43" fmla="*/ 187013 h 666076"/>
              <a:gd name="T44" fmla="*/ 126 w 1957019"/>
              <a:gd name="T45" fmla="*/ 178038 h 666076"/>
              <a:gd name="T46" fmla="*/ 0 w 1957019"/>
              <a:gd name="T47" fmla="*/ 35267 h 6660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957019"/>
              <a:gd name="T73" fmla="*/ 0 h 666076"/>
              <a:gd name="T74" fmla="*/ 1957019 w 1957019"/>
              <a:gd name="T75" fmla="*/ 666076 h 66607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957019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846008" y="0"/>
                </a:lnTo>
                <a:lnTo>
                  <a:pt x="1860638" y="955"/>
                </a:lnTo>
                <a:lnTo>
                  <a:pt x="1900584" y="14319"/>
                </a:lnTo>
                <a:lnTo>
                  <a:pt x="1932075" y="40892"/>
                </a:lnTo>
                <a:lnTo>
                  <a:pt x="1951842" y="77406"/>
                </a:lnTo>
                <a:lnTo>
                  <a:pt x="1957019" y="111010"/>
                </a:lnTo>
                <a:lnTo>
                  <a:pt x="1957019" y="555066"/>
                </a:lnTo>
                <a:lnTo>
                  <a:pt x="1956063" y="569695"/>
                </a:lnTo>
                <a:lnTo>
                  <a:pt x="1942696" y="609642"/>
                </a:lnTo>
                <a:lnTo>
                  <a:pt x="1916121" y="641133"/>
                </a:lnTo>
                <a:lnTo>
                  <a:pt x="1879608" y="660899"/>
                </a:lnTo>
                <a:lnTo>
                  <a:pt x="111010" y="666076"/>
                </a:lnTo>
                <a:lnTo>
                  <a:pt x="96381" y="665121"/>
                </a:lnTo>
                <a:lnTo>
                  <a:pt x="56434" y="651754"/>
                </a:lnTo>
                <a:lnTo>
                  <a:pt x="24943" y="625179"/>
                </a:lnTo>
                <a:lnTo>
                  <a:pt x="5177" y="588665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4338" y="515938"/>
            <a:ext cx="1776412" cy="168275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defRPr/>
            </a:pPr>
            <a:r>
              <a:rPr sz="1400" b="1" spc="-15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400" b="1" spc="5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400" b="1" dirty="0">
                <a:latin typeface="Cambria"/>
                <a:ea typeface="ＭＳ Ｐゴシック" pitchFamily="34" charset="-128"/>
                <a:cs typeface="Cambria"/>
              </a:rPr>
              <a:t>ци</a:t>
            </a:r>
            <a:r>
              <a:rPr sz="1400" b="1" spc="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400" b="1" spc="-5" dirty="0">
                <a:latin typeface="Cambria"/>
                <a:ea typeface="ＭＳ Ｐゴシック" pitchFamily="34" charset="-128"/>
                <a:cs typeface="Cambria"/>
              </a:rPr>
              <a:t>льн</a:t>
            </a:r>
            <a:r>
              <a:rPr sz="1400" b="1" spc="5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400" b="1" spc="-10" dirty="0">
                <a:latin typeface="Cambria"/>
                <a:ea typeface="ＭＳ Ｐゴシック" pitchFamily="34" charset="-128"/>
                <a:cs typeface="Cambria"/>
              </a:rPr>
              <a:t>-</a:t>
            </a:r>
            <a:r>
              <a:rPr sz="1400" b="1" spc="-5" dirty="0">
                <a:latin typeface="Cambria"/>
                <a:ea typeface="ＭＳ Ｐゴシック" pitchFamily="34" charset="-128"/>
                <a:cs typeface="Cambria"/>
              </a:rPr>
              <a:t>бы</a:t>
            </a:r>
            <a:r>
              <a:rPr sz="1400" b="1" spc="-25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400" b="1" spc="5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400" b="1" spc="-5" dirty="0">
                <a:latin typeface="Cambria"/>
                <a:ea typeface="ＭＳ Ｐゴシック" pitchFamily="34" charset="-128"/>
                <a:cs typeface="Cambria"/>
              </a:rPr>
              <a:t>вы</a:t>
            </a:r>
            <a:r>
              <a:rPr sz="1400" b="1" dirty="0">
                <a:latin typeface="Cambria"/>
                <a:ea typeface="ＭＳ Ｐゴシック" pitchFamily="34" charset="-128"/>
                <a:cs typeface="Cambria"/>
              </a:rPr>
              <a:t>е</a:t>
            </a:r>
            <a:endParaRPr sz="1400">
              <a:latin typeface="Cambria"/>
              <a:ea typeface="ＭＳ Ｐゴシック" pitchFamily="34" charset="-128"/>
              <a:cs typeface="Cambria"/>
            </a:endParaRPr>
          </a:p>
        </p:txBody>
      </p:sp>
      <p:sp>
        <p:nvSpPr>
          <p:cNvPr id="24585" name="object 9"/>
          <p:cNvSpPr>
            <a:spLocks noChangeArrowheads="1"/>
          </p:cNvSpPr>
          <p:nvPr/>
        </p:nvSpPr>
        <p:spPr bwMode="auto">
          <a:xfrm>
            <a:off x="2214563" y="857250"/>
            <a:ext cx="6740525" cy="571500"/>
          </a:xfrm>
          <a:custGeom>
            <a:avLst/>
            <a:gdLst>
              <a:gd name="T0" fmla="*/ 6651641 w 6740550"/>
              <a:gd name="T1" fmla="*/ 0 h 532866"/>
              <a:gd name="T2" fmla="*/ 0 w 6740550"/>
              <a:gd name="T3" fmla="*/ 0 h 532866"/>
              <a:gd name="T4" fmla="*/ 0 w 6740550"/>
              <a:gd name="T5" fmla="*/ 705035 h 532866"/>
              <a:gd name="T6" fmla="*/ 6664629 w 6740550"/>
              <a:gd name="T7" fmla="*/ 703789 h 532866"/>
              <a:gd name="T8" fmla="*/ 6703353 w 6740550"/>
              <a:gd name="T9" fmla="*/ 683073 h 532866"/>
              <a:gd name="T10" fmla="*/ 6730325 w 6740550"/>
              <a:gd name="T11" fmla="*/ 642070 h 532866"/>
              <a:gd name="T12" fmla="*/ 6740453 w 6740550"/>
              <a:gd name="T13" fmla="*/ 587530 h 532866"/>
              <a:gd name="T14" fmla="*/ 6740453 w 6740550"/>
              <a:gd name="T15" fmla="*/ 117507 h 532866"/>
              <a:gd name="T16" fmla="*/ 6731029 w 6740550"/>
              <a:gd name="T17" fmla="*/ 64774 h 532866"/>
              <a:gd name="T18" fmla="*/ 6704585 w 6740550"/>
              <a:gd name="T19" fmla="*/ 23152 h 532866"/>
              <a:gd name="T20" fmla="*/ 6666205 w 6740550"/>
              <a:gd name="T21" fmla="*/ 1571 h 532866"/>
              <a:gd name="T22" fmla="*/ 6651641 w 6740550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550"/>
              <a:gd name="T37" fmla="*/ 0 h 532866"/>
              <a:gd name="T38" fmla="*/ 6740550 w 6740550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550" h="532866">
                <a:moveTo>
                  <a:pt x="6651739" y="0"/>
                </a:moveTo>
                <a:lnTo>
                  <a:pt x="0" y="0"/>
                </a:lnTo>
                <a:lnTo>
                  <a:pt x="0" y="532866"/>
                </a:lnTo>
                <a:lnTo>
                  <a:pt x="6664727" y="531923"/>
                </a:lnTo>
                <a:lnTo>
                  <a:pt x="6703448" y="516268"/>
                </a:lnTo>
                <a:lnTo>
                  <a:pt x="6730423" y="485277"/>
                </a:lnTo>
                <a:lnTo>
                  <a:pt x="6740550" y="444055"/>
                </a:lnTo>
                <a:lnTo>
                  <a:pt x="6740550" y="88811"/>
                </a:lnTo>
                <a:lnTo>
                  <a:pt x="6731126" y="48956"/>
                </a:lnTo>
                <a:lnTo>
                  <a:pt x="6704680" y="17498"/>
                </a:lnTo>
                <a:lnTo>
                  <a:pt x="6666301" y="1188"/>
                </a:lnTo>
                <a:lnTo>
                  <a:pt x="6651739" y="0"/>
                </a:lnTo>
                <a:close/>
              </a:path>
            </a:pathLst>
          </a:custGeom>
          <a:solidFill>
            <a:srgbClr val="DBD8D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86" name="object 10"/>
          <p:cNvSpPr>
            <a:spLocks noChangeArrowheads="1"/>
          </p:cNvSpPr>
          <p:nvPr/>
        </p:nvSpPr>
        <p:spPr bwMode="auto">
          <a:xfrm>
            <a:off x="2222500" y="933450"/>
            <a:ext cx="6740525" cy="400050"/>
          </a:xfrm>
          <a:custGeom>
            <a:avLst/>
            <a:gdLst>
              <a:gd name="T0" fmla="*/ 6740453 w 6740550"/>
              <a:gd name="T1" fmla="*/ 28213 h 532866"/>
              <a:gd name="T2" fmla="*/ 6740453 w 6740550"/>
              <a:gd name="T3" fmla="*/ 141066 h 532866"/>
              <a:gd name="T4" fmla="*/ 6739265 w 6740550"/>
              <a:gd name="T5" fmla="*/ 145692 h 532866"/>
              <a:gd name="T6" fmla="*/ 6722957 w 6740550"/>
              <a:gd name="T7" fmla="*/ 157884 h 532866"/>
              <a:gd name="T8" fmla="*/ 6691497 w 6740550"/>
              <a:gd name="T9" fmla="*/ 166285 h 532866"/>
              <a:gd name="T10" fmla="*/ 0 w 6740550"/>
              <a:gd name="T11" fmla="*/ 169279 h 532866"/>
              <a:gd name="T12" fmla="*/ 0 w 6740550"/>
              <a:gd name="T13" fmla="*/ 0 h 532866"/>
              <a:gd name="T14" fmla="*/ 6651641 w 6740550"/>
              <a:gd name="T15" fmla="*/ 0 h 532866"/>
              <a:gd name="T16" fmla="*/ 6666205 w 6740550"/>
              <a:gd name="T17" fmla="*/ 378 h 532866"/>
              <a:gd name="T18" fmla="*/ 6704585 w 6740550"/>
              <a:gd name="T19" fmla="*/ 5559 h 532866"/>
              <a:gd name="T20" fmla="*/ 6731029 w 6740550"/>
              <a:gd name="T21" fmla="*/ 15552 h 532866"/>
              <a:gd name="T22" fmla="*/ 6740453 w 6740550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550"/>
              <a:gd name="T37" fmla="*/ 0 h 532866"/>
              <a:gd name="T38" fmla="*/ 6740550 w 6740550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550" h="532866">
                <a:moveTo>
                  <a:pt x="6740550" y="88811"/>
                </a:moveTo>
                <a:lnTo>
                  <a:pt x="6740550" y="444055"/>
                </a:lnTo>
                <a:lnTo>
                  <a:pt x="6739362" y="458617"/>
                </a:lnTo>
                <a:lnTo>
                  <a:pt x="6723052" y="496996"/>
                </a:lnTo>
                <a:lnTo>
                  <a:pt x="6691594" y="523442"/>
                </a:lnTo>
                <a:lnTo>
                  <a:pt x="0" y="532866"/>
                </a:lnTo>
                <a:lnTo>
                  <a:pt x="0" y="0"/>
                </a:lnTo>
                <a:lnTo>
                  <a:pt x="6651739" y="0"/>
                </a:lnTo>
                <a:lnTo>
                  <a:pt x="6666301" y="1188"/>
                </a:lnTo>
                <a:lnTo>
                  <a:pt x="6704680" y="17498"/>
                </a:lnTo>
                <a:lnTo>
                  <a:pt x="6731126" y="48956"/>
                </a:lnTo>
                <a:lnTo>
                  <a:pt x="6740550" y="88811"/>
                </a:lnTo>
                <a:close/>
              </a:path>
            </a:pathLst>
          </a:custGeom>
          <a:noFill/>
          <a:ln w="12700">
            <a:solidFill>
              <a:srgbClr val="DBD8DB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57450" y="868363"/>
            <a:ext cx="6038850" cy="169862"/>
          </a:xfrm>
          <a:prstGeom prst="rect">
            <a:avLst/>
          </a:prstGeom>
        </p:spPr>
        <p:txBody>
          <a:bodyPr lIns="0" tIns="0" rIns="0" bIns="0"/>
          <a:lstStyle/>
          <a:p>
            <a:pPr marL="127000" indent="-114300">
              <a:buFont typeface="Cambria"/>
              <a:buChar char="•"/>
              <a:tabLst>
                <a:tab pos="127000" algn="l"/>
              </a:tabLst>
              <a:defRPr/>
            </a:pP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аправле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нны</a:t>
            </a:r>
            <a:r>
              <a:rPr sz="1100" b="1" spc="-3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на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</a:t>
            </a:r>
            <a:r>
              <a:rPr sz="1100" b="1" spc="-40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дде</a:t>
            </a:r>
            <a:r>
              <a:rPr sz="1100" b="1" spc="-15" dirty="0">
                <a:latin typeface="Cambria"/>
                <a:ea typeface="ＭＳ Ｐゴシック" pitchFamily="34" charset="-128"/>
                <a:cs typeface="Cambria"/>
              </a:rPr>
              <a:t>р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ж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и с</a:t>
            </a:r>
            <a:r>
              <a:rPr sz="1100" b="1" spc="-30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х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ра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з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доровь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я</a:t>
            </a:r>
            <a:r>
              <a:rPr sz="1100" b="1" spc="-1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пол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у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ча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еле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й</a:t>
            </a:r>
            <a:r>
              <a:rPr sz="1100" b="1" spc="-1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у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л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уг</a:t>
            </a:r>
            <a:endParaRPr sz="1100" b="1">
              <a:latin typeface="Cambria"/>
              <a:ea typeface="ＭＳ Ｐゴシック" pitchFamily="34" charset="-128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71750" y="1000125"/>
            <a:ext cx="5019675" cy="168275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defRPr/>
            </a:pP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</a:t>
            </a:r>
            <a:r>
              <a:rPr sz="1100" b="1" spc="10" dirty="0">
                <a:latin typeface="Cambria"/>
                <a:ea typeface="ＭＳ Ｐゴシック" pitchFamily="34" charset="-128"/>
                <a:cs typeface="Cambria"/>
              </a:rPr>
              <a:t>у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м</a:t>
            </a:r>
            <a:r>
              <a:rPr sz="1100" b="1" spc="-3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орга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з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ц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у</a:t>
            </a:r>
            <a:r>
              <a:rPr sz="1100" b="1" spc="-35" dirty="0">
                <a:latin typeface="Cambria"/>
                <a:ea typeface="ＭＳ Ｐゴシック" pitchFamily="34" charset="-128"/>
                <a:cs typeface="Cambria"/>
              </a:rPr>
              <a:t>х</a:t>
            </a:r>
            <a:r>
              <a:rPr sz="1100" b="1" spc="-40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да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,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ока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з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я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100" b="1" spc="-40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дей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ви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я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в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проведе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и</a:t>
            </a:r>
            <a:endParaRPr sz="1100" b="1">
              <a:latin typeface="Cambria"/>
              <a:ea typeface="ＭＳ Ｐゴシック" pitchFamily="34" charset="-128"/>
              <a:cs typeface="Cambria"/>
            </a:endParaRPr>
          </a:p>
        </p:txBody>
      </p:sp>
      <p:sp>
        <p:nvSpPr>
          <p:cNvPr id="24589" name="object 13"/>
          <p:cNvSpPr txBox="1">
            <a:spLocks noChangeArrowheads="1"/>
          </p:cNvSpPr>
          <p:nvPr/>
        </p:nvSpPr>
        <p:spPr bwMode="auto">
          <a:xfrm>
            <a:off x="2500313" y="1143000"/>
            <a:ext cx="59912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ct val="66000"/>
              </a:lnSpc>
            </a:pPr>
            <a:r>
              <a:rPr lang="ru-RU" sz="1100" b="1">
                <a:latin typeface="Cambria" pitchFamily="18" charset="0"/>
                <a:cs typeface="ＭＳ Ｐゴシック"/>
              </a:rPr>
              <a:t>оздоровительных мероприятий, систематического наблюдения за получателями услуг для выявления отклонений в состоянии их здоровья</a:t>
            </a:r>
          </a:p>
        </p:txBody>
      </p:sp>
      <p:sp>
        <p:nvSpPr>
          <p:cNvPr id="24590" name="object 14"/>
          <p:cNvSpPr>
            <a:spLocks noChangeArrowheads="1"/>
          </p:cNvSpPr>
          <p:nvPr/>
        </p:nvSpPr>
        <p:spPr bwMode="auto">
          <a:xfrm>
            <a:off x="323850" y="882650"/>
            <a:ext cx="1898650" cy="500063"/>
          </a:xfrm>
          <a:custGeom>
            <a:avLst/>
            <a:gdLst>
              <a:gd name="T0" fmla="*/ 1786257 w 1899145"/>
              <a:gd name="T1" fmla="*/ 0 h 666076"/>
              <a:gd name="T2" fmla="*/ 105549 w 1899145"/>
              <a:gd name="T3" fmla="*/ 40 h 666076"/>
              <a:gd name="T4" fmla="*/ 64269 w 1899145"/>
              <a:gd name="T5" fmla="*/ 3259 h 666076"/>
              <a:gd name="T6" fmla="*/ 30741 w 1899145"/>
              <a:gd name="T7" fmla="*/ 10895 h 666076"/>
              <a:gd name="T8" fmla="*/ 8230 w 1899145"/>
              <a:gd name="T9" fmla="*/ 21910 h 666076"/>
              <a:gd name="T10" fmla="*/ 0 w 1899145"/>
              <a:gd name="T11" fmla="*/ 35267 h 666076"/>
              <a:gd name="T12" fmla="*/ 126 w 1899145"/>
              <a:gd name="T13" fmla="*/ 178038 h 666076"/>
              <a:gd name="T14" fmla="*/ 10249 w 1899145"/>
              <a:gd name="T15" fmla="*/ 191167 h 666076"/>
              <a:gd name="T16" fmla="*/ 34263 w 1899145"/>
              <a:gd name="T17" fmla="*/ 201830 h 666076"/>
              <a:gd name="T18" fmla="*/ 68900 w 1899145"/>
              <a:gd name="T19" fmla="*/ 208989 h 666076"/>
              <a:gd name="T20" fmla="*/ 110894 w 1899145"/>
              <a:gd name="T21" fmla="*/ 211605 h 666076"/>
              <a:gd name="T22" fmla="*/ 1791614 w 1899145"/>
              <a:gd name="T23" fmla="*/ 211566 h 666076"/>
              <a:gd name="T24" fmla="*/ 1832897 w 1899145"/>
              <a:gd name="T25" fmla="*/ 208345 h 666076"/>
              <a:gd name="T26" fmla="*/ 1866425 w 1899145"/>
              <a:gd name="T27" fmla="*/ 200708 h 666076"/>
              <a:gd name="T28" fmla="*/ 1888936 w 1899145"/>
              <a:gd name="T29" fmla="*/ 189694 h 666076"/>
              <a:gd name="T30" fmla="*/ 1897165 w 1899145"/>
              <a:gd name="T31" fmla="*/ 176338 h 666076"/>
              <a:gd name="T32" fmla="*/ 1897165 w 1899145"/>
              <a:gd name="T33" fmla="*/ 35267 h 666076"/>
              <a:gd name="T34" fmla="*/ 1886912 w 1899145"/>
              <a:gd name="T35" fmla="*/ 20436 h 666076"/>
              <a:gd name="T36" fmla="*/ 1862896 w 1899145"/>
              <a:gd name="T37" fmla="*/ 9773 h 666076"/>
              <a:gd name="T38" fmla="*/ 1828257 w 1899145"/>
              <a:gd name="T39" fmla="*/ 2616 h 666076"/>
              <a:gd name="T40" fmla="*/ 1786257 w 1899145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99145"/>
              <a:gd name="T64" fmla="*/ 0 h 666076"/>
              <a:gd name="T65" fmla="*/ 1899145 w 1899145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99145" h="666076">
                <a:moveTo>
                  <a:pt x="1788121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93482" y="665949"/>
                </a:lnTo>
                <a:lnTo>
                  <a:pt x="1834809" y="655812"/>
                </a:lnTo>
                <a:lnTo>
                  <a:pt x="1868373" y="631773"/>
                </a:lnTo>
                <a:lnTo>
                  <a:pt x="1890907" y="597102"/>
                </a:lnTo>
                <a:lnTo>
                  <a:pt x="1899145" y="555066"/>
                </a:lnTo>
                <a:lnTo>
                  <a:pt x="1899145" y="111010"/>
                </a:lnTo>
                <a:lnTo>
                  <a:pt x="1888880" y="64325"/>
                </a:lnTo>
                <a:lnTo>
                  <a:pt x="1864840" y="30765"/>
                </a:lnTo>
                <a:lnTo>
                  <a:pt x="1830165" y="8235"/>
                </a:lnTo>
                <a:lnTo>
                  <a:pt x="1788121" y="0"/>
                </a:lnTo>
                <a:close/>
              </a:path>
            </a:pathLst>
          </a:custGeom>
          <a:solidFill>
            <a:srgbClr val="907F8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91" name="object 15"/>
          <p:cNvSpPr>
            <a:spLocks noChangeArrowheads="1"/>
          </p:cNvSpPr>
          <p:nvPr/>
        </p:nvSpPr>
        <p:spPr bwMode="auto">
          <a:xfrm>
            <a:off x="323850" y="882650"/>
            <a:ext cx="1898650" cy="500063"/>
          </a:xfrm>
          <a:custGeom>
            <a:avLst/>
            <a:gdLst>
              <a:gd name="T0" fmla="*/ 0 w 1899145"/>
              <a:gd name="T1" fmla="*/ 35267 h 666076"/>
              <a:gd name="T2" fmla="*/ 8230 w 1899145"/>
              <a:gd name="T3" fmla="*/ 21910 h 666076"/>
              <a:gd name="T4" fmla="*/ 30741 w 1899145"/>
              <a:gd name="T5" fmla="*/ 10895 h 666076"/>
              <a:gd name="T6" fmla="*/ 64269 w 1899145"/>
              <a:gd name="T7" fmla="*/ 3259 h 666076"/>
              <a:gd name="T8" fmla="*/ 105549 w 1899145"/>
              <a:gd name="T9" fmla="*/ 40 h 666076"/>
              <a:gd name="T10" fmla="*/ 110894 w 1899145"/>
              <a:gd name="T11" fmla="*/ 0 h 666076"/>
              <a:gd name="T12" fmla="*/ 1786257 w 1899145"/>
              <a:gd name="T13" fmla="*/ 0 h 666076"/>
              <a:gd name="T14" fmla="*/ 1800874 w 1899145"/>
              <a:gd name="T15" fmla="*/ 303 h 666076"/>
              <a:gd name="T16" fmla="*/ 1840783 w 1899145"/>
              <a:gd name="T17" fmla="*/ 4549 h 666076"/>
              <a:gd name="T18" fmla="*/ 1872244 w 1899145"/>
              <a:gd name="T19" fmla="*/ 12989 h 666076"/>
              <a:gd name="T20" fmla="*/ 1891991 w 1899145"/>
              <a:gd name="T21" fmla="*/ 24588 h 666076"/>
              <a:gd name="T22" fmla="*/ 1897165 w 1899145"/>
              <a:gd name="T23" fmla="*/ 35267 h 666076"/>
              <a:gd name="T24" fmla="*/ 1897165 w 1899145"/>
              <a:gd name="T25" fmla="*/ 176338 h 666076"/>
              <a:gd name="T26" fmla="*/ 1888936 w 1899145"/>
              <a:gd name="T27" fmla="*/ 189694 h 666076"/>
              <a:gd name="T28" fmla="*/ 1866425 w 1899145"/>
              <a:gd name="T29" fmla="*/ 200708 h 666076"/>
              <a:gd name="T30" fmla="*/ 1832897 w 1899145"/>
              <a:gd name="T31" fmla="*/ 208345 h 666076"/>
              <a:gd name="T32" fmla="*/ 1791614 w 1899145"/>
              <a:gd name="T33" fmla="*/ 211566 h 666076"/>
              <a:gd name="T34" fmla="*/ 110894 w 1899145"/>
              <a:gd name="T35" fmla="*/ 211605 h 666076"/>
              <a:gd name="T36" fmla="*/ 96281 w 1899145"/>
              <a:gd name="T37" fmla="*/ 211303 h 666076"/>
              <a:gd name="T38" fmla="*/ 56374 w 1899145"/>
              <a:gd name="T39" fmla="*/ 207056 h 666076"/>
              <a:gd name="T40" fmla="*/ 24919 w 1899145"/>
              <a:gd name="T41" fmla="*/ 198613 h 666076"/>
              <a:gd name="T42" fmla="*/ 5173 w 1899145"/>
              <a:gd name="T43" fmla="*/ 187013 h 666076"/>
              <a:gd name="T44" fmla="*/ 126 w 1899145"/>
              <a:gd name="T45" fmla="*/ 178038 h 666076"/>
              <a:gd name="T46" fmla="*/ 0 w 1899145"/>
              <a:gd name="T47" fmla="*/ 35267 h 6660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899145"/>
              <a:gd name="T73" fmla="*/ 0 h 666076"/>
              <a:gd name="T74" fmla="*/ 1899145 w 1899145"/>
              <a:gd name="T75" fmla="*/ 666076 h 66607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899145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88121" y="0"/>
                </a:lnTo>
                <a:lnTo>
                  <a:pt x="1802753" y="955"/>
                </a:lnTo>
                <a:lnTo>
                  <a:pt x="1842703" y="14318"/>
                </a:lnTo>
                <a:lnTo>
                  <a:pt x="1874196" y="40887"/>
                </a:lnTo>
                <a:lnTo>
                  <a:pt x="1893965" y="77398"/>
                </a:lnTo>
                <a:lnTo>
                  <a:pt x="1899145" y="111010"/>
                </a:lnTo>
                <a:lnTo>
                  <a:pt x="1899145" y="555066"/>
                </a:lnTo>
                <a:lnTo>
                  <a:pt x="1890907" y="597102"/>
                </a:lnTo>
                <a:lnTo>
                  <a:pt x="1868373" y="631773"/>
                </a:lnTo>
                <a:lnTo>
                  <a:pt x="1834809" y="655812"/>
                </a:lnTo>
                <a:lnTo>
                  <a:pt x="1793482" y="665949"/>
                </a:lnTo>
                <a:lnTo>
                  <a:pt x="111010" y="666076"/>
                </a:lnTo>
                <a:lnTo>
                  <a:pt x="96381" y="665121"/>
                </a:lnTo>
                <a:lnTo>
                  <a:pt x="56434" y="651754"/>
                </a:lnTo>
                <a:lnTo>
                  <a:pt x="24943" y="625179"/>
                </a:lnTo>
                <a:lnTo>
                  <a:pt x="5177" y="588665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92" name="object 16"/>
          <p:cNvSpPr txBox="1">
            <a:spLocks noChangeArrowheads="1"/>
          </p:cNvSpPr>
          <p:nvPr/>
        </p:nvSpPr>
        <p:spPr bwMode="auto">
          <a:xfrm>
            <a:off x="676275" y="990600"/>
            <a:ext cx="11938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93663">
              <a:lnSpc>
                <a:spcPts val="1475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социально- медицинские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593" name="object 17"/>
          <p:cNvSpPr>
            <a:spLocks noChangeArrowheads="1"/>
          </p:cNvSpPr>
          <p:nvPr/>
        </p:nvSpPr>
        <p:spPr bwMode="auto">
          <a:xfrm>
            <a:off x="2166938" y="1457325"/>
            <a:ext cx="6792912" cy="471488"/>
          </a:xfrm>
          <a:custGeom>
            <a:avLst/>
            <a:gdLst>
              <a:gd name="T0" fmla="*/ 6703455 w 6793128"/>
              <a:gd name="T1" fmla="*/ 0 h 532866"/>
              <a:gd name="T2" fmla="*/ 0 w 6793128"/>
              <a:gd name="T3" fmla="*/ 0 h 532866"/>
              <a:gd name="T4" fmla="*/ 0 w 6793128"/>
              <a:gd name="T5" fmla="*/ 326609 h 532866"/>
              <a:gd name="T6" fmla="*/ 6716442 w 6793128"/>
              <a:gd name="T7" fmla="*/ 326031 h 532866"/>
              <a:gd name="T8" fmla="*/ 6755161 w 6793128"/>
              <a:gd name="T9" fmla="*/ 316436 h 532866"/>
              <a:gd name="T10" fmla="*/ 6782136 w 6793128"/>
              <a:gd name="T11" fmla="*/ 297440 h 532866"/>
              <a:gd name="T12" fmla="*/ 6792264 w 6793128"/>
              <a:gd name="T13" fmla="*/ 272174 h 532866"/>
              <a:gd name="T14" fmla="*/ 6792264 w 6793128"/>
              <a:gd name="T15" fmla="*/ 54435 h 532866"/>
              <a:gd name="T16" fmla="*/ 6782840 w 6793128"/>
              <a:gd name="T17" fmla="*/ 30007 h 532866"/>
              <a:gd name="T18" fmla="*/ 6756393 w 6793128"/>
              <a:gd name="T19" fmla="*/ 10725 h 532866"/>
              <a:gd name="T20" fmla="*/ 6718014 w 6793128"/>
              <a:gd name="T21" fmla="*/ 728 h 532866"/>
              <a:gd name="T22" fmla="*/ 6703455 w 6793128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93128"/>
              <a:gd name="T37" fmla="*/ 0 h 532866"/>
              <a:gd name="T38" fmla="*/ 6793128 w 679312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93128" h="532866">
                <a:moveTo>
                  <a:pt x="6704317" y="0"/>
                </a:moveTo>
                <a:lnTo>
                  <a:pt x="0" y="0"/>
                </a:lnTo>
                <a:lnTo>
                  <a:pt x="0" y="532866"/>
                </a:lnTo>
                <a:lnTo>
                  <a:pt x="6717305" y="531923"/>
                </a:lnTo>
                <a:lnTo>
                  <a:pt x="6756026" y="516268"/>
                </a:lnTo>
                <a:lnTo>
                  <a:pt x="6783001" y="485277"/>
                </a:lnTo>
                <a:lnTo>
                  <a:pt x="6793128" y="444055"/>
                </a:lnTo>
                <a:lnTo>
                  <a:pt x="6793128" y="88811"/>
                </a:lnTo>
                <a:lnTo>
                  <a:pt x="6783704" y="48956"/>
                </a:lnTo>
                <a:lnTo>
                  <a:pt x="6757258" y="17498"/>
                </a:lnTo>
                <a:lnTo>
                  <a:pt x="6718879" y="1188"/>
                </a:lnTo>
                <a:lnTo>
                  <a:pt x="6704317" y="0"/>
                </a:lnTo>
                <a:close/>
              </a:path>
            </a:pathLst>
          </a:custGeom>
          <a:solidFill>
            <a:srgbClr val="D9D7D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94" name="object 18"/>
          <p:cNvSpPr>
            <a:spLocks noChangeArrowheads="1"/>
          </p:cNvSpPr>
          <p:nvPr/>
        </p:nvSpPr>
        <p:spPr bwMode="auto">
          <a:xfrm>
            <a:off x="2166938" y="1457325"/>
            <a:ext cx="6792912" cy="400050"/>
          </a:xfrm>
          <a:custGeom>
            <a:avLst/>
            <a:gdLst>
              <a:gd name="T0" fmla="*/ 6792264 w 6793128"/>
              <a:gd name="T1" fmla="*/ 28213 h 532866"/>
              <a:gd name="T2" fmla="*/ 6792264 w 6793128"/>
              <a:gd name="T3" fmla="*/ 141066 h 532866"/>
              <a:gd name="T4" fmla="*/ 6791076 w 6793128"/>
              <a:gd name="T5" fmla="*/ 145692 h 532866"/>
              <a:gd name="T6" fmla="*/ 6774765 w 6793128"/>
              <a:gd name="T7" fmla="*/ 157884 h 532866"/>
              <a:gd name="T8" fmla="*/ 6743310 w 6793128"/>
              <a:gd name="T9" fmla="*/ 166285 h 532866"/>
              <a:gd name="T10" fmla="*/ 0 w 6793128"/>
              <a:gd name="T11" fmla="*/ 169279 h 532866"/>
              <a:gd name="T12" fmla="*/ 0 w 6793128"/>
              <a:gd name="T13" fmla="*/ 0 h 532866"/>
              <a:gd name="T14" fmla="*/ 6703455 w 6793128"/>
              <a:gd name="T15" fmla="*/ 0 h 532866"/>
              <a:gd name="T16" fmla="*/ 6718014 w 6793128"/>
              <a:gd name="T17" fmla="*/ 378 h 532866"/>
              <a:gd name="T18" fmla="*/ 6756393 w 6793128"/>
              <a:gd name="T19" fmla="*/ 5559 h 532866"/>
              <a:gd name="T20" fmla="*/ 6782840 w 6793128"/>
              <a:gd name="T21" fmla="*/ 15552 h 532866"/>
              <a:gd name="T22" fmla="*/ 6792264 w 6793128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93128"/>
              <a:gd name="T37" fmla="*/ 0 h 532866"/>
              <a:gd name="T38" fmla="*/ 6793128 w 679312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93128" h="532866">
                <a:moveTo>
                  <a:pt x="6793128" y="88811"/>
                </a:moveTo>
                <a:lnTo>
                  <a:pt x="6793128" y="444055"/>
                </a:lnTo>
                <a:lnTo>
                  <a:pt x="6791940" y="458617"/>
                </a:lnTo>
                <a:lnTo>
                  <a:pt x="6775630" y="496996"/>
                </a:lnTo>
                <a:lnTo>
                  <a:pt x="6744172" y="523442"/>
                </a:lnTo>
                <a:lnTo>
                  <a:pt x="0" y="532866"/>
                </a:lnTo>
                <a:lnTo>
                  <a:pt x="0" y="0"/>
                </a:lnTo>
                <a:lnTo>
                  <a:pt x="6704317" y="0"/>
                </a:lnTo>
                <a:lnTo>
                  <a:pt x="6718879" y="1188"/>
                </a:lnTo>
                <a:lnTo>
                  <a:pt x="6757258" y="17498"/>
                </a:lnTo>
                <a:lnTo>
                  <a:pt x="6783704" y="48956"/>
                </a:lnTo>
                <a:lnTo>
                  <a:pt x="6793128" y="88811"/>
                </a:lnTo>
                <a:close/>
              </a:path>
            </a:pathLst>
          </a:custGeom>
          <a:noFill/>
          <a:ln w="12700">
            <a:solidFill>
              <a:srgbClr val="D9D7DB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01888" y="1406525"/>
            <a:ext cx="5624512" cy="168275"/>
          </a:xfrm>
          <a:prstGeom prst="rect">
            <a:avLst/>
          </a:prstGeom>
        </p:spPr>
        <p:txBody>
          <a:bodyPr lIns="0" tIns="0" rIns="0" bIns="0"/>
          <a:lstStyle/>
          <a:p>
            <a:pPr marL="127000" indent="-114300">
              <a:buFont typeface="Cambria"/>
              <a:buChar char="•"/>
              <a:tabLst>
                <a:tab pos="127000" algn="l"/>
              </a:tabLst>
              <a:defRPr/>
            </a:pP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пред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у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см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рива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ю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т</a:t>
            </a:r>
            <a:r>
              <a:rPr sz="1100" b="1" spc="-4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ока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з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а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н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100" b="1" spc="-2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по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м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щи</a:t>
            </a:r>
            <a:r>
              <a:rPr sz="1100" b="1" spc="-1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в</a:t>
            </a:r>
            <a:r>
              <a:rPr sz="1100" b="1" spc="-15" dirty="0">
                <a:latin typeface="Cambria"/>
                <a:ea typeface="ＭＳ Ｐゴシック" pitchFamily="34" charset="-128"/>
                <a:cs typeface="Cambria"/>
              </a:rPr>
              <a:t> к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оррек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ц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spc="-1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п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и</a:t>
            </a:r>
            <a:r>
              <a:rPr sz="1100" b="1" spc="-35" dirty="0">
                <a:latin typeface="Cambria"/>
                <a:ea typeface="ＭＳ Ｐゴシック" pitchFamily="34" charset="-128"/>
                <a:cs typeface="Cambria"/>
              </a:rPr>
              <a:t>х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ологиче</a:t>
            </a:r>
            <a:r>
              <a:rPr sz="1100" b="1" spc="5" dirty="0">
                <a:latin typeface="Cambria"/>
                <a:ea typeface="ＭＳ Ｐゴシック" pitchFamily="34" charset="-128"/>
                <a:cs typeface="Cambria"/>
              </a:rPr>
              <a:t>с</a:t>
            </a:r>
            <a:r>
              <a:rPr sz="1100" b="1" spc="-15" dirty="0">
                <a:latin typeface="Cambria"/>
                <a:ea typeface="ＭＳ Ｐゴシック" pitchFamily="34" charset="-128"/>
                <a:cs typeface="Cambria"/>
              </a:rPr>
              <a:t>к</a:t>
            </a:r>
            <a:r>
              <a:rPr sz="1100" b="1" spc="-5" dirty="0">
                <a:latin typeface="Cambria"/>
                <a:ea typeface="ＭＳ Ｐゴシック" pitchFamily="34" charset="-128"/>
                <a:cs typeface="Cambria"/>
              </a:rPr>
              <a:t>ог</a:t>
            </a:r>
            <a:r>
              <a:rPr sz="1100" b="1" dirty="0">
                <a:latin typeface="Cambria"/>
                <a:ea typeface="ＭＳ Ｐゴシック" pitchFamily="34" charset="-128"/>
                <a:cs typeface="Cambria"/>
              </a:rPr>
              <a:t>о</a:t>
            </a:r>
            <a:endParaRPr sz="1100" b="1">
              <a:latin typeface="Cambria"/>
              <a:ea typeface="ＭＳ Ｐゴシック" pitchFamily="34" charset="-128"/>
              <a:cs typeface="Cambria"/>
            </a:endParaRPr>
          </a:p>
        </p:txBody>
      </p:sp>
      <p:sp>
        <p:nvSpPr>
          <p:cNvPr id="24596" name="object 20"/>
          <p:cNvSpPr txBox="1">
            <a:spLocks noChangeArrowheads="1"/>
          </p:cNvSpPr>
          <p:nvPr/>
        </p:nvSpPr>
        <p:spPr bwMode="auto">
          <a:xfrm>
            <a:off x="2571750" y="1500188"/>
            <a:ext cx="57769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475"/>
              </a:lnSpc>
            </a:pPr>
            <a:r>
              <a:rPr lang="ru-RU" sz="1100" b="1">
                <a:latin typeface="Cambria" pitchFamily="18" charset="0"/>
                <a:cs typeface="ＭＳ Ｐゴシック"/>
              </a:rPr>
              <a:t>состояния получателей услуг для адаптации в социальной среде, в том</a:t>
            </a:r>
          </a:p>
          <a:p>
            <a:pPr marL="12700">
              <a:lnSpc>
                <a:spcPct val="60000"/>
              </a:lnSpc>
              <a:spcBef>
                <a:spcPts val="200"/>
              </a:spcBef>
            </a:pPr>
            <a:r>
              <a:rPr lang="ru-RU" sz="1100" b="1">
                <a:latin typeface="Cambria" pitchFamily="18" charset="0"/>
                <a:cs typeface="ＭＳ Ｐゴシック"/>
              </a:rPr>
              <a:t>числе оказание психологической помощи анонимно с использованием телефона доверия</a:t>
            </a:r>
          </a:p>
        </p:txBody>
      </p:sp>
      <p:sp>
        <p:nvSpPr>
          <p:cNvPr id="24597" name="object 21"/>
          <p:cNvSpPr>
            <a:spLocks noChangeArrowheads="1"/>
          </p:cNvSpPr>
          <p:nvPr/>
        </p:nvSpPr>
        <p:spPr bwMode="auto">
          <a:xfrm>
            <a:off x="323850" y="1408113"/>
            <a:ext cx="1843088" cy="500062"/>
          </a:xfrm>
          <a:custGeom>
            <a:avLst/>
            <a:gdLst>
              <a:gd name="T0" fmla="*/ 1733131 w 1842706"/>
              <a:gd name="T1" fmla="*/ 0 h 666076"/>
              <a:gd name="T2" fmla="*/ 105749 w 1842706"/>
              <a:gd name="T3" fmla="*/ 40 h 666076"/>
              <a:gd name="T4" fmla="*/ 64389 w 1842706"/>
              <a:gd name="T5" fmla="*/ 3259 h 666076"/>
              <a:gd name="T6" fmla="*/ 30797 w 1842706"/>
              <a:gd name="T7" fmla="*/ 10895 h 666076"/>
              <a:gd name="T8" fmla="*/ 8246 w 1842706"/>
              <a:gd name="T9" fmla="*/ 21909 h 666076"/>
              <a:gd name="T10" fmla="*/ 0 w 1842706"/>
              <a:gd name="T11" fmla="*/ 35267 h 666076"/>
              <a:gd name="T12" fmla="*/ 126 w 1842706"/>
              <a:gd name="T13" fmla="*/ 178037 h 666076"/>
              <a:gd name="T14" fmla="*/ 10269 w 1842706"/>
              <a:gd name="T15" fmla="*/ 191165 h 666076"/>
              <a:gd name="T16" fmla="*/ 34327 w 1842706"/>
              <a:gd name="T17" fmla="*/ 201828 h 666076"/>
              <a:gd name="T18" fmla="*/ 69028 w 1842706"/>
              <a:gd name="T19" fmla="*/ 208987 h 666076"/>
              <a:gd name="T20" fmla="*/ 111102 w 1842706"/>
              <a:gd name="T21" fmla="*/ 211604 h 666076"/>
              <a:gd name="T22" fmla="*/ 1738486 w 1842706"/>
              <a:gd name="T23" fmla="*/ 211564 h 666076"/>
              <a:gd name="T24" fmla="*/ 1779850 w 1842706"/>
              <a:gd name="T25" fmla="*/ 208344 h 666076"/>
              <a:gd name="T26" fmla="*/ 1813441 w 1842706"/>
              <a:gd name="T27" fmla="*/ 200708 h 666076"/>
              <a:gd name="T28" fmla="*/ 1835991 w 1842706"/>
              <a:gd name="T29" fmla="*/ 189693 h 666076"/>
              <a:gd name="T30" fmla="*/ 1844234 w 1842706"/>
              <a:gd name="T31" fmla="*/ 176337 h 666076"/>
              <a:gd name="T32" fmla="*/ 1844107 w 1842706"/>
              <a:gd name="T33" fmla="*/ 33567 h 666076"/>
              <a:gd name="T34" fmla="*/ 1833967 w 1842706"/>
              <a:gd name="T35" fmla="*/ 20437 h 666076"/>
              <a:gd name="T36" fmla="*/ 1809911 w 1842706"/>
              <a:gd name="T37" fmla="*/ 9775 h 666076"/>
              <a:gd name="T38" fmla="*/ 1775211 w 1842706"/>
              <a:gd name="T39" fmla="*/ 2616 h 666076"/>
              <a:gd name="T40" fmla="*/ 1733131 w 1842706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42706"/>
              <a:gd name="T64" fmla="*/ 0 h 666076"/>
              <a:gd name="T65" fmla="*/ 1842706 w 1842706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42706" h="666076">
                <a:moveTo>
                  <a:pt x="1731695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37046" y="665950"/>
                </a:lnTo>
                <a:lnTo>
                  <a:pt x="1778374" y="655815"/>
                </a:lnTo>
                <a:lnTo>
                  <a:pt x="1811937" y="631777"/>
                </a:lnTo>
                <a:lnTo>
                  <a:pt x="1834470" y="597104"/>
                </a:lnTo>
                <a:lnTo>
                  <a:pt x="1842706" y="555066"/>
                </a:lnTo>
                <a:lnTo>
                  <a:pt x="1842579" y="105660"/>
                </a:lnTo>
                <a:lnTo>
                  <a:pt x="1832447" y="64331"/>
                </a:lnTo>
                <a:lnTo>
                  <a:pt x="1808411" y="30768"/>
                </a:lnTo>
                <a:lnTo>
                  <a:pt x="1773739" y="8236"/>
                </a:lnTo>
                <a:lnTo>
                  <a:pt x="1731695" y="0"/>
                </a:lnTo>
                <a:close/>
              </a:path>
            </a:pathLst>
          </a:custGeom>
          <a:solidFill>
            <a:srgbClr val="837A8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98" name="object 22"/>
          <p:cNvSpPr>
            <a:spLocks noChangeArrowheads="1"/>
          </p:cNvSpPr>
          <p:nvPr/>
        </p:nvSpPr>
        <p:spPr bwMode="auto">
          <a:xfrm>
            <a:off x="323850" y="1408113"/>
            <a:ext cx="1843088" cy="500062"/>
          </a:xfrm>
          <a:custGeom>
            <a:avLst/>
            <a:gdLst>
              <a:gd name="T0" fmla="*/ 0 w 1842706"/>
              <a:gd name="T1" fmla="*/ 35267 h 666076"/>
              <a:gd name="T2" fmla="*/ 8246 w 1842706"/>
              <a:gd name="T3" fmla="*/ 21909 h 666076"/>
              <a:gd name="T4" fmla="*/ 30797 w 1842706"/>
              <a:gd name="T5" fmla="*/ 10895 h 666076"/>
              <a:gd name="T6" fmla="*/ 64389 w 1842706"/>
              <a:gd name="T7" fmla="*/ 3259 h 666076"/>
              <a:gd name="T8" fmla="*/ 105749 w 1842706"/>
              <a:gd name="T9" fmla="*/ 40 h 666076"/>
              <a:gd name="T10" fmla="*/ 111102 w 1842706"/>
              <a:gd name="T11" fmla="*/ 0 h 666076"/>
              <a:gd name="T12" fmla="*/ 1733131 w 1842706"/>
              <a:gd name="T13" fmla="*/ 0 h 666076"/>
              <a:gd name="T14" fmla="*/ 1747775 w 1842706"/>
              <a:gd name="T15" fmla="*/ 303 h 666076"/>
              <a:gd name="T16" fmla="*/ 1761842 w 1842706"/>
              <a:gd name="T17" fmla="*/ 1188 h 666076"/>
              <a:gd name="T18" fmla="*/ 1799367 w 1842706"/>
              <a:gd name="T19" fmla="*/ 6948 h 666076"/>
              <a:gd name="T20" fmla="*/ 1827334 w 1842706"/>
              <a:gd name="T21" fmla="*/ 16558 h 666076"/>
              <a:gd name="T22" fmla="*/ 1842476 w 1842706"/>
              <a:gd name="T23" fmla="*/ 28980 h 666076"/>
              <a:gd name="T24" fmla="*/ 1844234 w 1842706"/>
              <a:gd name="T25" fmla="*/ 35267 h 666076"/>
              <a:gd name="T26" fmla="*/ 1844234 w 1842706"/>
              <a:gd name="T27" fmla="*/ 176337 h 666076"/>
              <a:gd name="T28" fmla="*/ 1835991 w 1842706"/>
              <a:gd name="T29" fmla="*/ 189693 h 666076"/>
              <a:gd name="T30" fmla="*/ 1813441 w 1842706"/>
              <a:gd name="T31" fmla="*/ 200708 h 666076"/>
              <a:gd name="T32" fmla="*/ 1779850 w 1842706"/>
              <a:gd name="T33" fmla="*/ 208344 h 666076"/>
              <a:gd name="T34" fmla="*/ 1738486 w 1842706"/>
              <a:gd name="T35" fmla="*/ 211564 h 666076"/>
              <a:gd name="T36" fmla="*/ 1733131 w 1842706"/>
              <a:gd name="T37" fmla="*/ 211604 h 666076"/>
              <a:gd name="T38" fmla="*/ 111102 w 1842706"/>
              <a:gd name="T39" fmla="*/ 211604 h 666076"/>
              <a:gd name="T40" fmla="*/ 69028 w 1842706"/>
              <a:gd name="T41" fmla="*/ 208987 h 666076"/>
              <a:gd name="T42" fmla="*/ 34327 w 1842706"/>
              <a:gd name="T43" fmla="*/ 201828 h 666076"/>
              <a:gd name="T44" fmla="*/ 10269 w 1842706"/>
              <a:gd name="T45" fmla="*/ 191165 h 666076"/>
              <a:gd name="T46" fmla="*/ 126 w 1842706"/>
              <a:gd name="T47" fmla="*/ 178037 h 666076"/>
              <a:gd name="T48" fmla="*/ 0 w 1842706"/>
              <a:gd name="T49" fmla="*/ 35267 h 6660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842706"/>
              <a:gd name="T76" fmla="*/ 0 h 666076"/>
              <a:gd name="T77" fmla="*/ 1842706 w 1842706"/>
              <a:gd name="T78" fmla="*/ 666076 h 66607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842706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31695" y="0"/>
                </a:lnTo>
                <a:lnTo>
                  <a:pt x="1746327" y="955"/>
                </a:lnTo>
                <a:lnTo>
                  <a:pt x="1760382" y="3741"/>
                </a:lnTo>
                <a:lnTo>
                  <a:pt x="1797875" y="21871"/>
                </a:lnTo>
                <a:lnTo>
                  <a:pt x="1825818" y="52120"/>
                </a:lnTo>
                <a:lnTo>
                  <a:pt x="1840948" y="91222"/>
                </a:lnTo>
                <a:lnTo>
                  <a:pt x="1842706" y="111010"/>
                </a:lnTo>
                <a:lnTo>
                  <a:pt x="1842706" y="555066"/>
                </a:lnTo>
                <a:lnTo>
                  <a:pt x="1834470" y="597104"/>
                </a:lnTo>
                <a:lnTo>
                  <a:pt x="1811937" y="631777"/>
                </a:lnTo>
                <a:lnTo>
                  <a:pt x="1778374" y="655815"/>
                </a:lnTo>
                <a:lnTo>
                  <a:pt x="1737046" y="665950"/>
                </a:lnTo>
                <a:lnTo>
                  <a:pt x="1731695" y="666076"/>
                </a:lnTo>
                <a:lnTo>
                  <a:pt x="111010" y="666076"/>
                </a:lnTo>
                <a:lnTo>
                  <a:pt x="68972" y="657838"/>
                </a:lnTo>
                <a:lnTo>
                  <a:pt x="34299" y="635303"/>
                </a:lnTo>
                <a:lnTo>
                  <a:pt x="10261" y="601739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599" name="object 23"/>
          <p:cNvSpPr txBox="1">
            <a:spLocks noChangeArrowheads="1"/>
          </p:cNvSpPr>
          <p:nvPr/>
        </p:nvSpPr>
        <p:spPr bwMode="auto">
          <a:xfrm>
            <a:off x="484188" y="1514475"/>
            <a:ext cx="152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258763">
              <a:lnSpc>
                <a:spcPts val="1475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социально- психологические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600" name="object 24"/>
          <p:cNvSpPr>
            <a:spLocks noChangeArrowheads="1"/>
          </p:cNvSpPr>
          <p:nvPr/>
        </p:nvSpPr>
        <p:spPr bwMode="auto">
          <a:xfrm>
            <a:off x="2136775" y="1982788"/>
            <a:ext cx="6800850" cy="517525"/>
          </a:xfrm>
          <a:custGeom>
            <a:avLst/>
            <a:gdLst>
              <a:gd name="T0" fmla="*/ 6709756 w 6801624"/>
              <a:gd name="T1" fmla="*/ 0 h 532866"/>
              <a:gd name="T2" fmla="*/ 0 w 6801624"/>
              <a:gd name="T3" fmla="*/ 0 h 532866"/>
              <a:gd name="T4" fmla="*/ 0 w 6801624"/>
              <a:gd name="T5" fmla="*/ 474101 h 532866"/>
              <a:gd name="T6" fmla="*/ 6722731 w 6801624"/>
              <a:gd name="T7" fmla="*/ 473262 h 532866"/>
              <a:gd name="T8" fmla="*/ 6761434 w 6801624"/>
              <a:gd name="T9" fmla="*/ 459334 h 532866"/>
              <a:gd name="T10" fmla="*/ 6788395 w 6801624"/>
              <a:gd name="T11" fmla="*/ 431760 h 532866"/>
              <a:gd name="T12" fmla="*/ 6798522 w 6801624"/>
              <a:gd name="T13" fmla="*/ 395084 h 532866"/>
              <a:gd name="T14" fmla="*/ 6798522 w 6801624"/>
              <a:gd name="T15" fmla="*/ 79017 h 532866"/>
              <a:gd name="T16" fmla="*/ 6789099 w 6801624"/>
              <a:gd name="T17" fmla="*/ 43558 h 532866"/>
              <a:gd name="T18" fmla="*/ 6762666 w 6801624"/>
              <a:gd name="T19" fmla="*/ 15568 h 532866"/>
              <a:gd name="T20" fmla="*/ 6724303 w 6801624"/>
              <a:gd name="T21" fmla="*/ 1058 h 532866"/>
              <a:gd name="T22" fmla="*/ 6709756 w 6801624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801624"/>
              <a:gd name="T37" fmla="*/ 0 h 532866"/>
              <a:gd name="T38" fmla="*/ 6801624 w 6801624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801624" h="532866">
                <a:moveTo>
                  <a:pt x="6712813" y="0"/>
                </a:moveTo>
                <a:lnTo>
                  <a:pt x="0" y="0"/>
                </a:lnTo>
                <a:lnTo>
                  <a:pt x="0" y="532866"/>
                </a:lnTo>
                <a:lnTo>
                  <a:pt x="6725801" y="531923"/>
                </a:lnTo>
                <a:lnTo>
                  <a:pt x="6764522" y="516268"/>
                </a:lnTo>
                <a:lnTo>
                  <a:pt x="6791498" y="485277"/>
                </a:lnTo>
                <a:lnTo>
                  <a:pt x="6801624" y="444055"/>
                </a:lnTo>
                <a:lnTo>
                  <a:pt x="6801624" y="88811"/>
                </a:lnTo>
                <a:lnTo>
                  <a:pt x="6792200" y="48956"/>
                </a:lnTo>
                <a:lnTo>
                  <a:pt x="6765754" y="17498"/>
                </a:lnTo>
                <a:lnTo>
                  <a:pt x="6727375" y="1188"/>
                </a:lnTo>
                <a:lnTo>
                  <a:pt x="6712813" y="0"/>
                </a:lnTo>
                <a:close/>
              </a:path>
            </a:pathLst>
          </a:custGeom>
          <a:solidFill>
            <a:srgbClr val="D6D8D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1" name="object 25"/>
          <p:cNvSpPr>
            <a:spLocks noChangeArrowheads="1"/>
          </p:cNvSpPr>
          <p:nvPr/>
        </p:nvSpPr>
        <p:spPr bwMode="auto">
          <a:xfrm>
            <a:off x="2136775" y="1982788"/>
            <a:ext cx="6800850" cy="400050"/>
          </a:xfrm>
          <a:custGeom>
            <a:avLst/>
            <a:gdLst>
              <a:gd name="T0" fmla="*/ 6798522 w 6801624"/>
              <a:gd name="T1" fmla="*/ 28213 h 532866"/>
              <a:gd name="T2" fmla="*/ 6798522 w 6801624"/>
              <a:gd name="T3" fmla="*/ 141066 h 532866"/>
              <a:gd name="T4" fmla="*/ 6797334 w 6801624"/>
              <a:gd name="T5" fmla="*/ 145692 h 532866"/>
              <a:gd name="T6" fmla="*/ 6781036 w 6801624"/>
              <a:gd name="T7" fmla="*/ 157884 h 532866"/>
              <a:gd name="T8" fmla="*/ 6749596 w 6801624"/>
              <a:gd name="T9" fmla="*/ 166285 h 532866"/>
              <a:gd name="T10" fmla="*/ 0 w 6801624"/>
              <a:gd name="T11" fmla="*/ 169279 h 532866"/>
              <a:gd name="T12" fmla="*/ 0 w 6801624"/>
              <a:gd name="T13" fmla="*/ 0 h 532866"/>
              <a:gd name="T14" fmla="*/ 6709756 w 6801624"/>
              <a:gd name="T15" fmla="*/ 0 h 532866"/>
              <a:gd name="T16" fmla="*/ 6724303 w 6801624"/>
              <a:gd name="T17" fmla="*/ 378 h 532866"/>
              <a:gd name="T18" fmla="*/ 6762666 w 6801624"/>
              <a:gd name="T19" fmla="*/ 5559 h 532866"/>
              <a:gd name="T20" fmla="*/ 6789099 w 6801624"/>
              <a:gd name="T21" fmla="*/ 15552 h 532866"/>
              <a:gd name="T22" fmla="*/ 6798522 w 6801624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801624"/>
              <a:gd name="T37" fmla="*/ 0 h 532866"/>
              <a:gd name="T38" fmla="*/ 6801624 w 6801624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801624" h="532866">
                <a:moveTo>
                  <a:pt x="6801624" y="88811"/>
                </a:moveTo>
                <a:lnTo>
                  <a:pt x="6801624" y="444055"/>
                </a:lnTo>
                <a:lnTo>
                  <a:pt x="6800436" y="458617"/>
                </a:lnTo>
                <a:lnTo>
                  <a:pt x="6784126" y="496996"/>
                </a:lnTo>
                <a:lnTo>
                  <a:pt x="6752668" y="523442"/>
                </a:lnTo>
                <a:lnTo>
                  <a:pt x="0" y="532866"/>
                </a:lnTo>
                <a:lnTo>
                  <a:pt x="0" y="0"/>
                </a:lnTo>
                <a:lnTo>
                  <a:pt x="6712813" y="0"/>
                </a:lnTo>
                <a:lnTo>
                  <a:pt x="6727375" y="1188"/>
                </a:lnTo>
                <a:lnTo>
                  <a:pt x="6765754" y="17498"/>
                </a:lnTo>
                <a:lnTo>
                  <a:pt x="6792200" y="48956"/>
                </a:lnTo>
                <a:lnTo>
                  <a:pt x="6801624" y="88811"/>
                </a:lnTo>
                <a:close/>
              </a:path>
            </a:pathLst>
          </a:custGeom>
          <a:noFill/>
          <a:ln w="12700">
            <a:solidFill>
              <a:srgbClr val="D6D8DB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2" name="object 26"/>
          <p:cNvSpPr txBox="1">
            <a:spLocks noChangeArrowheads="1"/>
          </p:cNvSpPr>
          <p:nvPr/>
        </p:nvSpPr>
        <p:spPr bwMode="auto">
          <a:xfrm>
            <a:off x="2371725" y="2000250"/>
            <a:ext cx="60626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5413" indent="-114300">
              <a:lnSpc>
                <a:spcPct val="88000"/>
              </a:lnSpc>
              <a:buFont typeface="Cambria" pitchFamily="18" charset="0"/>
              <a:buChar char="•"/>
              <a:tabLst>
                <a:tab pos="125413" algn="l"/>
              </a:tabLst>
            </a:pPr>
            <a:r>
              <a:rPr lang="ru-RU" sz="1000" b="1">
                <a:latin typeface="Cambria" pitchFamily="18" charset="0"/>
                <a:cs typeface="ＭＳ Ｐゴシック"/>
              </a:rPr>
              <a:t>направленны на профилактику отклонений в поведении и развитии личности получателей услуг, формирование у них позитивных интересов (в том числе в сфере досуга), организацию их досуга, оказание помощи семье в воспитании детей</a:t>
            </a:r>
          </a:p>
        </p:txBody>
      </p:sp>
      <p:sp>
        <p:nvSpPr>
          <p:cNvPr id="24603" name="object 27"/>
          <p:cNvSpPr>
            <a:spLocks noChangeArrowheads="1"/>
          </p:cNvSpPr>
          <p:nvPr/>
        </p:nvSpPr>
        <p:spPr bwMode="auto">
          <a:xfrm>
            <a:off x="323850" y="1931988"/>
            <a:ext cx="1812925" cy="500062"/>
          </a:xfrm>
          <a:custGeom>
            <a:avLst/>
            <a:gdLst>
              <a:gd name="T0" fmla="*/ 1704707 w 1811908"/>
              <a:gd name="T1" fmla="*/ 0 h 666076"/>
              <a:gd name="T2" fmla="*/ 105897 w 1811908"/>
              <a:gd name="T3" fmla="*/ 40 h 666076"/>
              <a:gd name="T4" fmla="*/ 64481 w 1811908"/>
              <a:gd name="T5" fmla="*/ 3259 h 666076"/>
              <a:gd name="T6" fmla="*/ 30841 w 1811908"/>
              <a:gd name="T7" fmla="*/ 10895 h 666076"/>
              <a:gd name="T8" fmla="*/ 8258 w 1811908"/>
              <a:gd name="T9" fmla="*/ 21909 h 666076"/>
              <a:gd name="T10" fmla="*/ 0 w 1811908"/>
              <a:gd name="T11" fmla="*/ 35267 h 666076"/>
              <a:gd name="T12" fmla="*/ 126 w 1811908"/>
              <a:gd name="T13" fmla="*/ 178037 h 666076"/>
              <a:gd name="T14" fmla="*/ 10285 w 1811908"/>
              <a:gd name="T15" fmla="*/ 191165 h 666076"/>
              <a:gd name="T16" fmla="*/ 34375 w 1811908"/>
              <a:gd name="T17" fmla="*/ 201828 h 666076"/>
              <a:gd name="T18" fmla="*/ 69128 w 1811908"/>
              <a:gd name="T19" fmla="*/ 208987 h 666076"/>
              <a:gd name="T20" fmla="*/ 111258 w 1811908"/>
              <a:gd name="T21" fmla="*/ 211604 h 666076"/>
              <a:gd name="T22" fmla="*/ 1704707 w 1811908"/>
              <a:gd name="T23" fmla="*/ 211604 h 666076"/>
              <a:gd name="T24" fmla="*/ 1751500 w 1811908"/>
              <a:gd name="T25" fmla="*/ 208343 h 666076"/>
              <a:gd name="T26" fmla="*/ 1785139 w 1811908"/>
              <a:gd name="T27" fmla="*/ 200706 h 666076"/>
              <a:gd name="T28" fmla="*/ 1807724 w 1811908"/>
              <a:gd name="T29" fmla="*/ 189692 h 666076"/>
              <a:gd name="T30" fmla="*/ 1815980 w 1811908"/>
              <a:gd name="T31" fmla="*/ 176337 h 666076"/>
              <a:gd name="T32" fmla="*/ 1815980 w 1811908"/>
              <a:gd name="T33" fmla="*/ 35267 h 666076"/>
              <a:gd name="T34" fmla="*/ 1805692 w 1811908"/>
              <a:gd name="T35" fmla="*/ 20435 h 666076"/>
              <a:gd name="T36" fmla="*/ 1781598 w 1811908"/>
              <a:gd name="T37" fmla="*/ 9773 h 666076"/>
              <a:gd name="T38" fmla="*/ 1746845 w 1811908"/>
              <a:gd name="T39" fmla="*/ 2616 h 666076"/>
              <a:gd name="T40" fmla="*/ 1704707 w 1811908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11908"/>
              <a:gd name="T64" fmla="*/ 0 h 666076"/>
              <a:gd name="T65" fmla="*/ 1811908 w 1811908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11908" h="666076">
                <a:moveTo>
                  <a:pt x="1700885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00885" y="666076"/>
                </a:lnTo>
                <a:lnTo>
                  <a:pt x="1747573" y="655812"/>
                </a:lnTo>
                <a:lnTo>
                  <a:pt x="1781137" y="631773"/>
                </a:lnTo>
                <a:lnTo>
                  <a:pt x="1803671" y="597102"/>
                </a:lnTo>
                <a:lnTo>
                  <a:pt x="1811908" y="555066"/>
                </a:lnTo>
                <a:lnTo>
                  <a:pt x="1811908" y="111010"/>
                </a:lnTo>
                <a:lnTo>
                  <a:pt x="1801644" y="64325"/>
                </a:lnTo>
                <a:lnTo>
                  <a:pt x="1777604" y="30765"/>
                </a:lnTo>
                <a:lnTo>
                  <a:pt x="1742929" y="8235"/>
                </a:lnTo>
                <a:lnTo>
                  <a:pt x="1700885" y="0"/>
                </a:lnTo>
                <a:close/>
              </a:path>
            </a:pathLst>
          </a:custGeom>
          <a:solidFill>
            <a:srgbClr val="747C8E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4" name="object 28"/>
          <p:cNvSpPr>
            <a:spLocks noChangeArrowheads="1"/>
          </p:cNvSpPr>
          <p:nvPr/>
        </p:nvSpPr>
        <p:spPr bwMode="auto">
          <a:xfrm>
            <a:off x="323850" y="1931988"/>
            <a:ext cx="1812925" cy="500062"/>
          </a:xfrm>
          <a:custGeom>
            <a:avLst/>
            <a:gdLst>
              <a:gd name="T0" fmla="*/ 0 w 1811908"/>
              <a:gd name="T1" fmla="*/ 35267 h 666076"/>
              <a:gd name="T2" fmla="*/ 8258 w 1811908"/>
              <a:gd name="T3" fmla="*/ 21909 h 666076"/>
              <a:gd name="T4" fmla="*/ 30841 w 1811908"/>
              <a:gd name="T5" fmla="*/ 10895 h 666076"/>
              <a:gd name="T6" fmla="*/ 64481 w 1811908"/>
              <a:gd name="T7" fmla="*/ 3259 h 666076"/>
              <a:gd name="T8" fmla="*/ 105897 w 1811908"/>
              <a:gd name="T9" fmla="*/ 40 h 666076"/>
              <a:gd name="T10" fmla="*/ 111258 w 1811908"/>
              <a:gd name="T11" fmla="*/ 0 h 666076"/>
              <a:gd name="T12" fmla="*/ 1704707 w 1811908"/>
              <a:gd name="T13" fmla="*/ 0 h 666076"/>
              <a:gd name="T14" fmla="*/ 1719372 w 1811908"/>
              <a:gd name="T15" fmla="*/ 303 h 666076"/>
              <a:gd name="T16" fmla="*/ 1733458 w 1811908"/>
              <a:gd name="T17" fmla="*/ 1188 h 666076"/>
              <a:gd name="T18" fmla="*/ 1771037 w 1811908"/>
              <a:gd name="T19" fmla="*/ 6948 h 666076"/>
              <a:gd name="T20" fmla="*/ 1799048 w 1811908"/>
              <a:gd name="T21" fmla="*/ 16556 h 666076"/>
              <a:gd name="T22" fmla="*/ 1814216 w 1811908"/>
              <a:gd name="T23" fmla="*/ 28977 h 666076"/>
              <a:gd name="T24" fmla="*/ 1815980 w 1811908"/>
              <a:gd name="T25" fmla="*/ 35267 h 666076"/>
              <a:gd name="T26" fmla="*/ 1815980 w 1811908"/>
              <a:gd name="T27" fmla="*/ 176337 h 666076"/>
              <a:gd name="T28" fmla="*/ 1807724 w 1811908"/>
              <a:gd name="T29" fmla="*/ 189692 h 666076"/>
              <a:gd name="T30" fmla="*/ 1785139 w 1811908"/>
              <a:gd name="T31" fmla="*/ 200706 h 666076"/>
              <a:gd name="T32" fmla="*/ 1751500 w 1811908"/>
              <a:gd name="T33" fmla="*/ 208343 h 666076"/>
              <a:gd name="T34" fmla="*/ 1710080 w 1811908"/>
              <a:gd name="T35" fmla="*/ 211564 h 666076"/>
              <a:gd name="T36" fmla="*/ 1704707 w 1811908"/>
              <a:gd name="T37" fmla="*/ 211604 h 666076"/>
              <a:gd name="T38" fmla="*/ 111258 w 1811908"/>
              <a:gd name="T39" fmla="*/ 211604 h 666076"/>
              <a:gd name="T40" fmla="*/ 69128 w 1811908"/>
              <a:gd name="T41" fmla="*/ 208987 h 666076"/>
              <a:gd name="T42" fmla="*/ 34375 w 1811908"/>
              <a:gd name="T43" fmla="*/ 201828 h 666076"/>
              <a:gd name="T44" fmla="*/ 10285 w 1811908"/>
              <a:gd name="T45" fmla="*/ 191165 h 666076"/>
              <a:gd name="T46" fmla="*/ 126 w 1811908"/>
              <a:gd name="T47" fmla="*/ 178037 h 666076"/>
              <a:gd name="T48" fmla="*/ 0 w 1811908"/>
              <a:gd name="T49" fmla="*/ 35267 h 6660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811908"/>
              <a:gd name="T76" fmla="*/ 0 h 666076"/>
              <a:gd name="T77" fmla="*/ 1811908 w 1811908"/>
              <a:gd name="T78" fmla="*/ 666076 h 66607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811908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00885" y="0"/>
                </a:lnTo>
                <a:lnTo>
                  <a:pt x="1715517" y="955"/>
                </a:lnTo>
                <a:lnTo>
                  <a:pt x="1729572" y="3740"/>
                </a:lnTo>
                <a:lnTo>
                  <a:pt x="1767066" y="21868"/>
                </a:lnTo>
                <a:lnTo>
                  <a:pt x="1795014" y="52114"/>
                </a:lnTo>
                <a:lnTo>
                  <a:pt x="1810148" y="91213"/>
                </a:lnTo>
                <a:lnTo>
                  <a:pt x="1811908" y="111010"/>
                </a:lnTo>
                <a:lnTo>
                  <a:pt x="1811908" y="555066"/>
                </a:lnTo>
                <a:lnTo>
                  <a:pt x="1803671" y="597102"/>
                </a:lnTo>
                <a:lnTo>
                  <a:pt x="1781137" y="631773"/>
                </a:lnTo>
                <a:lnTo>
                  <a:pt x="1747573" y="655812"/>
                </a:lnTo>
                <a:lnTo>
                  <a:pt x="1706246" y="665949"/>
                </a:lnTo>
                <a:lnTo>
                  <a:pt x="1700885" y="666076"/>
                </a:lnTo>
                <a:lnTo>
                  <a:pt x="111010" y="666076"/>
                </a:lnTo>
                <a:lnTo>
                  <a:pt x="68972" y="657838"/>
                </a:lnTo>
                <a:lnTo>
                  <a:pt x="34299" y="635303"/>
                </a:lnTo>
                <a:lnTo>
                  <a:pt x="10261" y="601739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5" name="object 29"/>
          <p:cNvSpPr txBox="1">
            <a:spLocks noChangeArrowheads="1"/>
          </p:cNvSpPr>
          <p:nvPr/>
        </p:nvSpPr>
        <p:spPr bwMode="auto">
          <a:xfrm>
            <a:off x="527050" y="2027238"/>
            <a:ext cx="14065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200025">
              <a:lnSpc>
                <a:spcPts val="1638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социально- педагогические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606" name="object 30"/>
          <p:cNvSpPr>
            <a:spLocks noChangeArrowheads="1"/>
          </p:cNvSpPr>
          <p:nvPr/>
        </p:nvSpPr>
        <p:spPr bwMode="auto">
          <a:xfrm>
            <a:off x="2192338" y="2506663"/>
            <a:ext cx="6770687" cy="493712"/>
          </a:xfrm>
          <a:custGeom>
            <a:avLst/>
            <a:gdLst>
              <a:gd name="T0" fmla="*/ 6682210 w 6770573"/>
              <a:gd name="T1" fmla="*/ 0 h 532866"/>
              <a:gd name="T2" fmla="*/ 0 w 6770573"/>
              <a:gd name="T3" fmla="*/ 0 h 532866"/>
              <a:gd name="T4" fmla="*/ 0 w 6770573"/>
              <a:gd name="T5" fmla="*/ 392681 h 532866"/>
              <a:gd name="T6" fmla="*/ 6695198 w 6770573"/>
              <a:gd name="T7" fmla="*/ 391986 h 532866"/>
              <a:gd name="T8" fmla="*/ 6733918 w 6770573"/>
              <a:gd name="T9" fmla="*/ 380449 h 532866"/>
              <a:gd name="T10" fmla="*/ 6760895 w 6770573"/>
              <a:gd name="T11" fmla="*/ 357612 h 532866"/>
              <a:gd name="T12" fmla="*/ 6771023 w 6770573"/>
              <a:gd name="T13" fmla="*/ 327235 h 532866"/>
              <a:gd name="T14" fmla="*/ 6771023 w 6770573"/>
              <a:gd name="T15" fmla="*/ 65447 h 532866"/>
              <a:gd name="T16" fmla="*/ 6761599 w 6770573"/>
              <a:gd name="T17" fmla="*/ 36077 h 532866"/>
              <a:gd name="T18" fmla="*/ 6735150 w 6770573"/>
              <a:gd name="T19" fmla="*/ 12894 h 532866"/>
              <a:gd name="T20" fmla="*/ 6696774 w 6770573"/>
              <a:gd name="T21" fmla="*/ 876 h 532866"/>
              <a:gd name="T22" fmla="*/ 6682210 w 6770573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70573"/>
              <a:gd name="T37" fmla="*/ 0 h 532866"/>
              <a:gd name="T38" fmla="*/ 6770573 w 6770573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70573" h="532866">
                <a:moveTo>
                  <a:pt x="6681762" y="0"/>
                </a:moveTo>
                <a:lnTo>
                  <a:pt x="0" y="0"/>
                </a:lnTo>
                <a:lnTo>
                  <a:pt x="0" y="532866"/>
                </a:lnTo>
                <a:lnTo>
                  <a:pt x="6694750" y="531923"/>
                </a:lnTo>
                <a:lnTo>
                  <a:pt x="6733470" y="516268"/>
                </a:lnTo>
                <a:lnTo>
                  <a:pt x="6760446" y="485277"/>
                </a:lnTo>
                <a:lnTo>
                  <a:pt x="6770573" y="444055"/>
                </a:lnTo>
                <a:lnTo>
                  <a:pt x="6770573" y="88811"/>
                </a:lnTo>
                <a:lnTo>
                  <a:pt x="6761149" y="48956"/>
                </a:lnTo>
                <a:lnTo>
                  <a:pt x="6734703" y="17498"/>
                </a:lnTo>
                <a:lnTo>
                  <a:pt x="6696324" y="1188"/>
                </a:lnTo>
                <a:lnTo>
                  <a:pt x="6681762" y="0"/>
                </a:lnTo>
                <a:close/>
              </a:path>
            </a:pathLst>
          </a:custGeom>
          <a:solidFill>
            <a:srgbClr val="D5DA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7" name="object 31"/>
          <p:cNvSpPr>
            <a:spLocks noChangeArrowheads="1"/>
          </p:cNvSpPr>
          <p:nvPr/>
        </p:nvSpPr>
        <p:spPr bwMode="auto">
          <a:xfrm>
            <a:off x="2192338" y="2506663"/>
            <a:ext cx="6770687" cy="400050"/>
          </a:xfrm>
          <a:custGeom>
            <a:avLst/>
            <a:gdLst>
              <a:gd name="T0" fmla="*/ 6771023 w 6770573"/>
              <a:gd name="T1" fmla="*/ 28213 h 532866"/>
              <a:gd name="T2" fmla="*/ 6771023 w 6770573"/>
              <a:gd name="T3" fmla="*/ 141066 h 532866"/>
              <a:gd name="T4" fmla="*/ 6769835 w 6770573"/>
              <a:gd name="T5" fmla="*/ 145692 h 532866"/>
              <a:gd name="T6" fmla="*/ 6753523 w 6770573"/>
              <a:gd name="T7" fmla="*/ 157884 h 532866"/>
              <a:gd name="T8" fmla="*/ 6722066 w 6770573"/>
              <a:gd name="T9" fmla="*/ 166285 h 532866"/>
              <a:gd name="T10" fmla="*/ 0 w 6770573"/>
              <a:gd name="T11" fmla="*/ 169279 h 532866"/>
              <a:gd name="T12" fmla="*/ 0 w 6770573"/>
              <a:gd name="T13" fmla="*/ 0 h 532866"/>
              <a:gd name="T14" fmla="*/ 6682210 w 6770573"/>
              <a:gd name="T15" fmla="*/ 0 h 532866"/>
              <a:gd name="T16" fmla="*/ 6696774 w 6770573"/>
              <a:gd name="T17" fmla="*/ 378 h 532866"/>
              <a:gd name="T18" fmla="*/ 6735150 w 6770573"/>
              <a:gd name="T19" fmla="*/ 5559 h 532866"/>
              <a:gd name="T20" fmla="*/ 6761599 w 6770573"/>
              <a:gd name="T21" fmla="*/ 15552 h 532866"/>
              <a:gd name="T22" fmla="*/ 6771023 w 6770573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70573"/>
              <a:gd name="T37" fmla="*/ 0 h 532866"/>
              <a:gd name="T38" fmla="*/ 6770573 w 6770573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70573" h="532866">
                <a:moveTo>
                  <a:pt x="6770573" y="88811"/>
                </a:moveTo>
                <a:lnTo>
                  <a:pt x="6770573" y="444055"/>
                </a:lnTo>
                <a:lnTo>
                  <a:pt x="6769385" y="458617"/>
                </a:lnTo>
                <a:lnTo>
                  <a:pt x="6753074" y="496996"/>
                </a:lnTo>
                <a:lnTo>
                  <a:pt x="6721616" y="523442"/>
                </a:lnTo>
                <a:lnTo>
                  <a:pt x="0" y="532866"/>
                </a:lnTo>
                <a:lnTo>
                  <a:pt x="0" y="0"/>
                </a:lnTo>
                <a:lnTo>
                  <a:pt x="6681762" y="0"/>
                </a:lnTo>
                <a:lnTo>
                  <a:pt x="6696324" y="1188"/>
                </a:lnTo>
                <a:lnTo>
                  <a:pt x="6734703" y="17498"/>
                </a:lnTo>
                <a:lnTo>
                  <a:pt x="6761149" y="48956"/>
                </a:lnTo>
                <a:lnTo>
                  <a:pt x="6770573" y="88811"/>
                </a:lnTo>
                <a:close/>
              </a:path>
            </a:pathLst>
          </a:custGeom>
          <a:noFill/>
          <a:ln w="12700">
            <a:solidFill>
              <a:srgbClr val="D5DAD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08" name="object 32"/>
          <p:cNvSpPr txBox="1">
            <a:spLocks noChangeArrowheads="1"/>
          </p:cNvSpPr>
          <p:nvPr/>
        </p:nvSpPr>
        <p:spPr bwMode="auto">
          <a:xfrm>
            <a:off x="2427288" y="2563813"/>
            <a:ext cx="61166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0" indent="-114300">
              <a:lnSpc>
                <a:spcPts val="1475"/>
              </a:lnSpc>
              <a:buFont typeface="Cambria" pitchFamily="18" charset="0"/>
              <a:buChar char="•"/>
              <a:tabLst>
                <a:tab pos="127000" algn="l"/>
              </a:tabLst>
            </a:pPr>
            <a:r>
              <a:rPr lang="ru-RU" sz="1100" b="1">
                <a:latin typeface="Cambria" pitchFamily="18" charset="0"/>
                <a:cs typeface="ＭＳ Ｐゴシック"/>
              </a:rPr>
              <a:t>направленны на оказание помощи в трудоустройстве и в решении других проблем, связанных с трудовой адаптацией</a:t>
            </a:r>
          </a:p>
        </p:txBody>
      </p:sp>
      <p:sp>
        <p:nvSpPr>
          <p:cNvPr id="24609" name="object 33"/>
          <p:cNvSpPr>
            <a:spLocks noChangeArrowheads="1"/>
          </p:cNvSpPr>
          <p:nvPr/>
        </p:nvSpPr>
        <p:spPr bwMode="auto">
          <a:xfrm>
            <a:off x="323850" y="2457450"/>
            <a:ext cx="1868488" cy="498475"/>
          </a:xfrm>
          <a:custGeom>
            <a:avLst/>
            <a:gdLst>
              <a:gd name="T0" fmla="*/ 1756217 w 1868944"/>
              <a:gd name="T1" fmla="*/ 0 h 666076"/>
              <a:gd name="T2" fmla="*/ 105557 w 1868944"/>
              <a:gd name="T3" fmla="*/ 39 h 666076"/>
              <a:gd name="T4" fmla="*/ 64273 w 1868944"/>
              <a:gd name="T5" fmla="*/ 3218 h 666076"/>
              <a:gd name="T6" fmla="*/ 30741 w 1868944"/>
              <a:gd name="T7" fmla="*/ 10757 h 666076"/>
              <a:gd name="T8" fmla="*/ 8230 w 1868944"/>
              <a:gd name="T9" fmla="*/ 21633 h 666076"/>
              <a:gd name="T10" fmla="*/ 0 w 1868944"/>
              <a:gd name="T11" fmla="*/ 34821 h 666076"/>
              <a:gd name="T12" fmla="*/ 126 w 1868944"/>
              <a:gd name="T13" fmla="*/ 175787 h 666076"/>
              <a:gd name="T14" fmla="*/ 10249 w 1868944"/>
              <a:gd name="T15" fmla="*/ 188750 h 666076"/>
              <a:gd name="T16" fmla="*/ 34267 w 1868944"/>
              <a:gd name="T17" fmla="*/ 199277 h 666076"/>
              <a:gd name="T18" fmla="*/ 68904 w 1868944"/>
              <a:gd name="T19" fmla="*/ 206347 h 666076"/>
              <a:gd name="T20" fmla="*/ 110902 w 1868944"/>
              <a:gd name="T21" fmla="*/ 208930 h 666076"/>
              <a:gd name="T22" fmla="*/ 1761564 w 1868944"/>
              <a:gd name="T23" fmla="*/ 208891 h 666076"/>
              <a:gd name="T24" fmla="*/ 1802852 w 1868944"/>
              <a:gd name="T25" fmla="*/ 205712 h 666076"/>
              <a:gd name="T26" fmla="*/ 1836383 w 1868944"/>
              <a:gd name="T27" fmla="*/ 198171 h 666076"/>
              <a:gd name="T28" fmla="*/ 1858892 w 1868944"/>
              <a:gd name="T29" fmla="*/ 187296 h 666076"/>
              <a:gd name="T30" fmla="*/ 1867120 w 1868944"/>
              <a:gd name="T31" fmla="*/ 174110 h 666076"/>
              <a:gd name="T32" fmla="*/ 1866994 w 1868944"/>
              <a:gd name="T33" fmla="*/ 33143 h 666076"/>
              <a:gd name="T34" fmla="*/ 1856873 w 1868944"/>
              <a:gd name="T35" fmla="*/ 20179 h 666076"/>
              <a:gd name="T36" fmla="*/ 1832860 w 1868944"/>
              <a:gd name="T37" fmla="*/ 9651 h 666076"/>
              <a:gd name="T38" fmla="*/ 1798221 w 1868944"/>
              <a:gd name="T39" fmla="*/ 2583 h 666076"/>
              <a:gd name="T40" fmla="*/ 1756217 w 1868944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68944"/>
              <a:gd name="T64" fmla="*/ 0 h 666076"/>
              <a:gd name="T65" fmla="*/ 1868944 w 1868944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68944" h="666076">
                <a:moveTo>
                  <a:pt x="1757933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63284" y="665950"/>
                </a:lnTo>
                <a:lnTo>
                  <a:pt x="1804612" y="655815"/>
                </a:lnTo>
                <a:lnTo>
                  <a:pt x="1838175" y="631777"/>
                </a:lnTo>
                <a:lnTo>
                  <a:pt x="1860708" y="597104"/>
                </a:lnTo>
                <a:lnTo>
                  <a:pt x="1868944" y="555066"/>
                </a:lnTo>
                <a:lnTo>
                  <a:pt x="1868818" y="105660"/>
                </a:lnTo>
                <a:lnTo>
                  <a:pt x="1858685" y="64331"/>
                </a:lnTo>
                <a:lnTo>
                  <a:pt x="1834650" y="30768"/>
                </a:lnTo>
                <a:lnTo>
                  <a:pt x="1799977" y="8236"/>
                </a:lnTo>
                <a:lnTo>
                  <a:pt x="1757933" y="0"/>
                </a:lnTo>
                <a:close/>
              </a:path>
            </a:pathLst>
          </a:custGeom>
          <a:solidFill>
            <a:srgbClr val="6F8C8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0" name="object 34"/>
          <p:cNvSpPr>
            <a:spLocks noChangeArrowheads="1"/>
          </p:cNvSpPr>
          <p:nvPr/>
        </p:nvSpPr>
        <p:spPr bwMode="auto">
          <a:xfrm>
            <a:off x="323850" y="2457450"/>
            <a:ext cx="1868488" cy="498475"/>
          </a:xfrm>
          <a:custGeom>
            <a:avLst/>
            <a:gdLst>
              <a:gd name="T0" fmla="*/ 0 w 1868944"/>
              <a:gd name="T1" fmla="*/ 34821 h 666076"/>
              <a:gd name="T2" fmla="*/ 8230 w 1868944"/>
              <a:gd name="T3" fmla="*/ 21633 h 666076"/>
              <a:gd name="T4" fmla="*/ 30741 w 1868944"/>
              <a:gd name="T5" fmla="*/ 10757 h 666076"/>
              <a:gd name="T6" fmla="*/ 64273 w 1868944"/>
              <a:gd name="T7" fmla="*/ 3218 h 666076"/>
              <a:gd name="T8" fmla="*/ 105557 w 1868944"/>
              <a:gd name="T9" fmla="*/ 39 h 666076"/>
              <a:gd name="T10" fmla="*/ 110902 w 1868944"/>
              <a:gd name="T11" fmla="*/ 0 h 666076"/>
              <a:gd name="T12" fmla="*/ 1756217 w 1868944"/>
              <a:gd name="T13" fmla="*/ 0 h 666076"/>
              <a:gd name="T14" fmla="*/ 1770838 w 1868944"/>
              <a:gd name="T15" fmla="*/ 299 h 666076"/>
              <a:gd name="T16" fmla="*/ 1784877 w 1868944"/>
              <a:gd name="T17" fmla="*/ 1173 h 666076"/>
              <a:gd name="T18" fmla="*/ 1822333 w 1868944"/>
              <a:gd name="T19" fmla="*/ 6860 h 666076"/>
              <a:gd name="T20" fmla="*/ 1850248 w 1868944"/>
              <a:gd name="T21" fmla="*/ 16348 h 666076"/>
              <a:gd name="T22" fmla="*/ 1865365 w 1868944"/>
              <a:gd name="T23" fmla="*/ 28614 h 666076"/>
              <a:gd name="T24" fmla="*/ 1867120 w 1868944"/>
              <a:gd name="T25" fmla="*/ 34821 h 666076"/>
              <a:gd name="T26" fmla="*/ 1867120 w 1868944"/>
              <a:gd name="T27" fmla="*/ 174110 h 666076"/>
              <a:gd name="T28" fmla="*/ 1858892 w 1868944"/>
              <a:gd name="T29" fmla="*/ 187296 h 666076"/>
              <a:gd name="T30" fmla="*/ 1836383 w 1868944"/>
              <a:gd name="T31" fmla="*/ 198171 h 666076"/>
              <a:gd name="T32" fmla="*/ 1802852 w 1868944"/>
              <a:gd name="T33" fmla="*/ 205712 h 666076"/>
              <a:gd name="T34" fmla="*/ 1761564 w 1868944"/>
              <a:gd name="T35" fmla="*/ 208891 h 666076"/>
              <a:gd name="T36" fmla="*/ 1756217 w 1868944"/>
              <a:gd name="T37" fmla="*/ 208930 h 666076"/>
              <a:gd name="T38" fmla="*/ 110902 w 1868944"/>
              <a:gd name="T39" fmla="*/ 208930 h 666076"/>
              <a:gd name="T40" fmla="*/ 68904 w 1868944"/>
              <a:gd name="T41" fmla="*/ 206347 h 666076"/>
              <a:gd name="T42" fmla="*/ 34267 w 1868944"/>
              <a:gd name="T43" fmla="*/ 199277 h 666076"/>
              <a:gd name="T44" fmla="*/ 10249 w 1868944"/>
              <a:gd name="T45" fmla="*/ 188750 h 666076"/>
              <a:gd name="T46" fmla="*/ 126 w 1868944"/>
              <a:gd name="T47" fmla="*/ 175787 h 666076"/>
              <a:gd name="T48" fmla="*/ 0 w 1868944"/>
              <a:gd name="T49" fmla="*/ 34821 h 66607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868944"/>
              <a:gd name="T76" fmla="*/ 0 h 666076"/>
              <a:gd name="T77" fmla="*/ 1868944 w 1868944"/>
              <a:gd name="T78" fmla="*/ 666076 h 66607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868944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57933" y="0"/>
                </a:lnTo>
                <a:lnTo>
                  <a:pt x="1772566" y="955"/>
                </a:lnTo>
                <a:lnTo>
                  <a:pt x="1786621" y="3741"/>
                </a:lnTo>
                <a:lnTo>
                  <a:pt x="1824113" y="21871"/>
                </a:lnTo>
                <a:lnTo>
                  <a:pt x="1852056" y="52120"/>
                </a:lnTo>
                <a:lnTo>
                  <a:pt x="1867186" y="91222"/>
                </a:lnTo>
                <a:lnTo>
                  <a:pt x="1868944" y="111010"/>
                </a:lnTo>
                <a:lnTo>
                  <a:pt x="1868944" y="555066"/>
                </a:lnTo>
                <a:lnTo>
                  <a:pt x="1860708" y="597104"/>
                </a:lnTo>
                <a:lnTo>
                  <a:pt x="1838175" y="631777"/>
                </a:lnTo>
                <a:lnTo>
                  <a:pt x="1804612" y="655815"/>
                </a:lnTo>
                <a:lnTo>
                  <a:pt x="1763284" y="665950"/>
                </a:lnTo>
                <a:lnTo>
                  <a:pt x="1757933" y="666076"/>
                </a:lnTo>
                <a:lnTo>
                  <a:pt x="111010" y="666076"/>
                </a:lnTo>
                <a:lnTo>
                  <a:pt x="68972" y="657838"/>
                </a:lnTo>
                <a:lnTo>
                  <a:pt x="34299" y="635303"/>
                </a:lnTo>
                <a:lnTo>
                  <a:pt x="10261" y="601739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1" name="object 35"/>
          <p:cNvSpPr txBox="1">
            <a:spLocks noChangeArrowheads="1"/>
          </p:cNvSpPr>
          <p:nvPr/>
        </p:nvSpPr>
        <p:spPr bwMode="auto">
          <a:xfrm>
            <a:off x="757238" y="2552700"/>
            <a:ext cx="1004887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88900" indent="-77788">
              <a:lnSpc>
                <a:spcPts val="1638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социально- трудовые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612" name="object 36"/>
          <p:cNvSpPr>
            <a:spLocks noChangeArrowheads="1"/>
          </p:cNvSpPr>
          <p:nvPr/>
        </p:nvSpPr>
        <p:spPr bwMode="auto">
          <a:xfrm>
            <a:off x="2136774" y="3032125"/>
            <a:ext cx="6792943" cy="398463"/>
          </a:xfrm>
          <a:custGeom>
            <a:avLst/>
            <a:gdLst>
              <a:gd name="T0" fmla="*/ 6597534 w 6688747"/>
              <a:gd name="T1" fmla="*/ 0 h 532866"/>
              <a:gd name="T2" fmla="*/ 0 w 6688747"/>
              <a:gd name="T3" fmla="*/ 0 h 532866"/>
              <a:gd name="T4" fmla="*/ 0 w 6688747"/>
              <a:gd name="T5" fmla="*/ 166609 h 532866"/>
              <a:gd name="T6" fmla="*/ 6610525 w 6688747"/>
              <a:gd name="T7" fmla="*/ 166314 h 532866"/>
              <a:gd name="T8" fmla="*/ 6649230 w 6688747"/>
              <a:gd name="T9" fmla="*/ 161419 h 532866"/>
              <a:gd name="T10" fmla="*/ 6676191 w 6688747"/>
              <a:gd name="T11" fmla="*/ 151729 h 532866"/>
              <a:gd name="T12" fmla="*/ 6686314 w 6688747"/>
              <a:gd name="T13" fmla="*/ 138841 h 532866"/>
              <a:gd name="T14" fmla="*/ 6686314 w 6688747"/>
              <a:gd name="T15" fmla="*/ 27768 h 532866"/>
              <a:gd name="T16" fmla="*/ 6676891 w 6688747"/>
              <a:gd name="T17" fmla="*/ 15307 h 532866"/>
              <a:gd name="T18" fmla="*/ 6650461 w 6688747"/>
              <a:gd name="T19" fmla="*/ 5471 h 532866"/>
              <a:gd name="T20" fmla="*/ 6612097 w 6688747"/>
              <a:gd name="T21" fmla="*/ 372 h 532866"/>
              <a:gd name="T22" fmla="*/ 6597534 w 6688747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688747"/>
              <a:gd name="T37" fmla="*/ 0 h 532866"/>
              <a:gd name="T38" fmla="*/ 6688747 w 6688747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688747" h="532866">
                <a:moveTo>
                  <a:pt x="6599935" y="0"/>
                </a:moveTo>
                <a:lnTo>
                  <a:pt x="0" y="0"/>
                </a:lnTo>
                <a:lnTo>
                  <a:pt x="0" y="532866"/>
                </a:lnTo>
                <a:lnTo>
                  <a:pt x="6612924" y="531923"/>
                </a:lnTo>
                <a:lnTo>
                  <a:pt x="6651644" y="516268"/>
                </a:lnTo>
                <a:lnTo>
                  <a:pt x="6678620" y="485277"/>
                </a:lnTo>
                <a:lnTo>
                  <a:pt x="6688747" y="444055"/>
                </a:lnTo>
                <a:lnTo>
                  <a:pt x="6688747" y="88811"/>
                </a:lnTo>
                <a:lnTo>
                  <a:pt x="6679323" y="48956"/>
                </a:lnTo>
                <a:lnTo>
                  <a:pt x="6652876" y="17498"/>
                </a:lnTo>
                <a:lnTo>
                  <a:pt x="6614498" y="1188"/>
                </a:lnTo>
                <a:lnTo>
                  <a:pt x="6599935" y="0"/>
                </a:lnTo>
                <a:close/>
              </a:path>
            </a:pathLst>
          </a:custGeom>
          <a:solidFill>
            <a:srgbClr val="D5DAD6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3" name="object 37"/>
          <p:cNvSpPr>
            <a:spLocks noChangeArrowheads="1"/>
          </p:cNvSpPr>
          <p:nvPr/>
        </p:nvSpPr>
        <p:spPr bwMode="auto">
          <a:xfrm>
            <a:off x="2136775" y="3032125"/>
            <a:ext cx="6688138" cy="398463"/>
          </a:xfrm>
          <a:custGeom>
            <a:avLst/>
            <a:gdLst>
              <a:gd name="T0" fmla="*/ 6686314 w 6688747"/>
              <a:gd name="T1" fmla="*/ 27768 h 532866"/>
              <a:gd name="T2" fmla="*/ 6686314 w 6688747"/>
              <a:gd name="T3" fmla="*/ 138841 h 532866"/>
              <a:gd name="T4" fmla="*/ 6685126 w 6688747"/>
              <a:gd name="T5" fmla="*/ 143394 h 532866"/>
              <a:gd name="T6" fmla="*/ 6668832 w 6688747"/>
              <a:gd name="T7" fmla="*/ 155393 h 532866"/>
              <a:gd name="T8" fmla="*/ 6637375 w 6688747"/>
              <a:gd name="T9" fmla="*/ 163662 h 532866"/>
              <a:gd name="T10" fmla="*/ 0 w 6688747"/>
              <a:gd name="T11" fmla="*/ 166609 h 532866"/>
              <a:gd name="T12" fmla="*/ 0 w 6688747"/>
              <a:gd name="T13" fmla="*/ 0 h 532866"/>
              <a:gd name="T14" fmla="*/ 6597534 w 6688747"/>
              <a:gd name="T15" fmla="*/ 0 h 532866"/>
              <a:gd name="T16" fmla="*/ 6612097 w 6688747"/>
              <a:gd name="T17" fmla="*/ 372 h 532866"/>
              <a:gd name="T18" fmla="*/ 6650461 w 6688747"/>
              <a:gd name="T19" fmla="*/ 5471 h 532866"/>
              <a:gd name="T20" fmla="*/ 6676891 w 6688747"/>
              <a:gd name="T21" fmla="*/ 15307 h 532866"/>
              <a:gd name="T22" fmla="*/ 6686314 w 6688747"/>
              <a:gd name="T23" fmla="*/ 27768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688747"/>
              <a:gd name="T37" fmla="*/ 0 h 532866"/>
              <a:gd name="T38" fmla="*/ 6688747 w 6688747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688747" h="532866">
                <a:moveTo>
                  <a:pt x="6688747" y="88811"/>
                </a:moveTo>
                <a:lnTo>
                  <a:pt x="6688747" y="444055"/>
                </a:lnTo>
                <a:lnTo>
                  <a:pt x="6687558" y="458617"/>
                </a:lnTo>
                <a:lnTo>
                  <a:pt x="6671248" y="496996"/>
                </a:lnTo>
                <a:lnTo>
                  <a:pt x="6639790" y="523442"/>
                </a:lnTo>
                <a:lnTo>
                  <a:pt x="0" y="532866"/>
                </a:lnTo>
                <a:lnTo>
                  <a:pt x="0" y="0"/>
                </a:lnTo>
                <a:lnTo>
                  <a:pt x="6599935" y="0"/>
                </a:lnTo>
                <a:lnTo>
                  <a:pt x="6614498" y="1188"/>
                </a:lnTo>
                <a:lnTo>
                  <a:pt x="6652876" y="17498"/>
                </a:lnTo>
                <a:lnTo>
                  <a:pt x="6679323" y="48956"/>
                </a:lnTo>
                <a:lnTo>
                  <a:pt x="6688747" y="88811"/>
                </a:lnTo>
                <a:close/>
              </a:path>
            </a:pathLst>
          </a:custGeom>
          <a:noFill/>
          <a:ln w="12700">
            <a:solidFill>
              <a:srgbClr val="D5DAD6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4" name="object 38"/>
          <p:cNvSpPr txBox="1">
            <a:spLocks noChangeArrowheads="1"/>
          </p:cNvSpPr>
          <p:nvPr/>
        </p:nvSpPr>
        <p:spPr bwMode="auto">
          <a:xfrm>
            <a:off x="2371725" y="3017838"/>
            <a:ext cx="609758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0" indent="-114300">
              <a:lnSpc>
                <a:spcPts val="1475"/>
              </a:lnSpc>
              <a:buFont typeface="Cambria" pitchFamily="18" charset="0"/>
              <a:buChar char="•"/>
              <a:tabLst>
                <a:tab pos="127000" algn="l"/>
              </a:tabLst>
            </a:pPr>
            <a:r>
              <a:rPr lang="ru-RU" sz="1100" b="1">
                <a:latin typeface="Cambria" pitchFamily="18" charset="0"/>
                <a:cs typeface="ＭＳ Ｐゴシック"/>
              </a:rPr>
              <a:t>направленны на оказание помощи в получении юридических услуг, в том числе бесплатно, в защите прав и законных интересов получателей социальных услуг</a:t>
            </a:r>
          </a:p>
        </p:txBody>
      </p:sp>
      <p:sp>
        <p:nvSpPr>
          <p:cNvPr id="24615" name="object 39"/>
          <p:cNvSpPr>
            <a:spLocks noChangeArrowheads="1"/>
          </p:cNvSpPr>
          <p:nvPr/>
        </p:nvSpPr>
        <p:spPr bwMode="auto">
          <a:xfrm>
            <a:off x="323850" y="2981325"/>
            <a:ext cx="1812925" cy="500063"/>
          </a:xfrm>
          <a:custGeom>
            <a:avLst/>
            <a:gdLst>
              <a:gd name="T0" fmla="*/ 1702753 w 1812620"/>
              <a:gd name="T1" fmla="*/ 0 h 666076"/>
              <a:gd name="T2" fmla="*/ 105733 w 1812620"/>
              <a:gd name="T3" fmla="*/ 40 h 666076"/>
              <a:gd name="T4" fmla="*/ 64381 w 1812620"/>
              <a:gd name="T5" fmla="*/ 3259 h 666076"/>
              <a:gd name="T6" fmla="*/ 30793 w 1812620"/>
              <a:gd name="T7" fmla="*/ 10895 h 666076"/>
              <a:gd name="T8" fmla="*/ 8242 w 1812620"/>
              <a:gd name="T9" fmla="*/ 21910 h 666076"/>
              <a:gd name="T10" fmla="*/ 0 w 1812620"/>
              <a:gd name="T11" fmla="*/ 35267 h 666076"/>
              <a:gd name="T12" fmla="*/ 126 w 1812620"/>
              <a:gd name="T13" fmla="*/ 178038 h 666076"/>
              <a:gd name="T14" fmla="*/ 10269 w 1812620"/>
              <a:gd name="T15" fmla="*/ 191167 h 666076"/>
              <a:gd name="T16" fmla="*/ 34323 w 1812620"/>
              <a:gd name="T17" fmla="*/ 201830 h 666076"/>
              <a:gd name="T18" fmla="*/ 69020 w 1812620"/>
              <a:gd name="T19" fmla="*/ 208989 h 666076"/>
              <a:gd name="T20" fmla="*/ 111086 w 1812620"/>
              <a:gd name="T21" fmla="*/ 211605 h 666076"/>
              <a:gd name="T22" fmla="*/ 1708107 w 1812620"/>
              <a:gd name="T23" fmla="*/ 211566 h 666076"/>
              <a:gd name="T24" fmla="*/ 1749458 w 1812620"/>
              <a:gd name="T25" fmla="*/ 208346 h 666076"/>
              <a:gd name="T26" fmla="*/ 1783046 w 1812620"/>
              <a:gd name="T27" fmla="*/ 200710 h 666076"/>
              <a:gd name="T28" fmla="*/ 1805598 w 1812620"/>
              <a:gd name="T29" fmla="*/ 189694 h 666076"/>
              <a:gd name="T30" fmla="*/ 1813840 w 1812620"/>
              <a:gd name="T31" fmla="*/ 176338 h 666076"/>
              <a:gd name="T32" fmla="*/ 1813713 w 1812620"/>
              <a:gd name="T33" fmla="*/ 33567 h 666076"/>
              <a:gd name="T34" fmla="*/ 1803570 w 1812620"/>
              <a:gd name="T35" fmla="*/ 20437 h 666076"/>
              <a:gd name="T36" fmla="*/ 1779516 w 1812620"/>
              <a:gd name="T37" fmla="*/ 9775 h 666076"/>
              <a:gd name="T38" fmla="*/ 1744822 w 1812620"/>
              <a:gd name="T39" fmla="*/ 2616 h 666076"/>
              <a:gd name="T40" fmla="*/ 1702753 w 1812620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12620"/>
              <a:gd name="T64" fmla="*/ 0 h 666076"/>
              <a:gd name="T65" fmla="*/ 1812620 w 1812620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12620" h="666076">
                <a:moveTo>
                  <a:pt x="1701609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06959" y="665950"/>
                </a:lnTo>
                <a:lnTo>
                  <a:pt x="1748282" y="655815"/>
                </a:lnTo>
                <a:lnTo>
                  <a:pt x="1781846" y="631777"/>
                </a:lnTo>
                <a:lnTo>
                  <a:pt x="1804382" y="597104"/>
                </a:lnTo>
                <a:lnTo>
                  <a:pt x="1812620" y="555066"/>
                </a:lnTo>
                <a:lnTo>
                  <a:pt x="1812493" y="105660"/>
                </a:lnTo>
                <a:lnTo>
                  <a:pt x="1802358" y="64331"/>
                </a:lnTo>
                <a:lnTo>
                  <a:pt x="1778320" y="30768"/>
                </a:lnTo>
                <a:lnTo>
                  <a:pt x="1743648" y="8236"/>
                </a:lnTo>
                <a:lnTo>
                  <a:pt x="1701609" y="0"/>
                </a:lnTo>
                <a:close/>
              </a:path>
            </a:pathLst>
          </a:custGeom>
          <a:solidFill>
            <a:srgbClr val="6A8B7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6" name="object 40"/>
          <p:cNvSpPr>
            <a:spLocks noChangeArrowheads="1"/>
          </p:cNvSpPr>
          <p:nvPr/>
        </p:nvSpPr>
        <p:spPr bwMode="auto">
          <a:xfrm>
            <a:off x="323850" y="2981325"/>
            <a:ext cx="1812925" cy="500063"/>
          </a:xfrm>
          <a:custGeom>
            <a:avLst/>
            <a:gdLst>
              <a:gd name="T0" fmla="*/ 0 w 1812620"/>
              <a:gd name="T1" fmla="*/ 35267 h 666076"/>
              <a:gd name="T2" fmla="*/ 8242 w 1812620"/>
              <a:gd name="T3" fmla="*/ 21910 h 666076"/>
              <a:gd name="T4" fmla="*/ 30793 w 1812620"/>
              <a:gd name="T5" fmla="*/ 10895 h 666076"/>
              <a:gd name="T6" fmla="*/ 64381 w 1812620"/>
              <a:gd name="T7" fmla="*/ 3259 h 666076"/>
              <a:gd name="T8" fmla="*/ 105733 w 1812620"/>
              <a:gd name="T9" fmla="*/ 40 h 666076"/>
              <a:gd name="T10" fmla="*/ 111086 w 1812620"/>
              <a:gd name="T11" fmla="*/ 0 h 666076"/>
              <a:gd name="T12" fmla="*/ 1702753 w 1812620"/>
              <a:gd name="T13" fmla="*/ 0 h 666076"/>
              <a:gd name="T14" fmla="*/ 1717395 w 1812620"/>
              <a:gd name="T15" fmla="*/ 303 h 666076"/>
              <a:gd name="T16" fmla="*/ 1757369 w 1812620"/>
              <a:gd name="T17" fmla="*/ 4549 h 666076"/>
              <a:gd name="T18" fmla="*/ 1788880 w 1812620"/>
              <a:gd name="T19" fmla="*/ 12991 h 666076"/>
              <a:gd name="T20" fmla="*/ 1808659 w 1812620"/>
              <a:gd name="T21" fmla="*/ 24591 h 666076"/>
              <a:gd name="T22" fmla="*/ 1813840 w 1812620"/>
              <a:gd name="T23" fmla="*/ 35267 h 666076"/>
              <a:gd name="T24" fmla="*/ 1813840 w 1812620"/>
              <a:gd name="T25" fmla="*/ 176338 h 666076"/>
              <a:gd name="T26" fmla="*/ 1805598 w 1812620"/>
              <a:gd name="T27" fmla="*/ 189694 h 666076"/>
              <a:gd name="T28" fmla="*/ 1783046 w 1812620"/>
              <a:gd name="T29" fmla="*/ 200710 h 666076"/>
              <a:gd name="T30" fmla="*/ 1749458 w 1812620"/>
              <a:gd name="T31" fmla="*/ 208346 h 666076"/>
              <a:gd name="T32" fmla="*/ 1708107 w 1812620"/>
              <a:gd name="T33" fmla="*/ 211566 h 666076"/>
              <a:gd name="T34" fmla="*/ 111086 w 1812620"/>
              <a:gd name="T35" fmla="*/ 211605 h 666076"/>
              <a:gd name="T36" fmla="*/ 96445 w 1812620"/>
              <a:gd name="T37" fmla="*/ 211303 h 666076"/>
              <a:gd name="T38" fmla="*/ 56471 w 1812620"/>
              <a:gd name="T39" fmla="*/ 207056 h 666076"/>
              <a:gd name="T40" fmla="*/ 24959 w 1812620"/>
              <a:gd name="T41" fmla="*/ 198613 h 666076"/>
              <a:gd name="T42" fmla="*/ 5181 w 1812620"/>
              <a:gd name="T43" fmla="*/ 187013 h 666076"/>
              <a:gd name="T44" fmla="*/ 126 w 1812620"/>
              <a:gd name="T45" fmla="*/ 178038 h 666076"/>
              <a:gd name="T46" fmla="*/ 0 w 1812620"/>
              <a:gd name="T47" fmla="*/ 35267 h 6660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812620"/>
              <a:gd name="T73" fmla="*/ 0 h 666076"/>
              <a:gd name="T74" fmla="*/ 1812620 w 1812620"/>
              <a:gd name="T75" fmla="*/ 666076 h 66607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812620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01609" y="0"/>
                </a:lnTo>
                <a:lnTo>
                  <a:pt x="1716239" y="955"/>
                </a:lnTo>
                <a:lnTo>
                  <a:pt x="1756185" y="14319"/>
                </a:lnTo>
                <a:lnTo>
                  <a:pt x="1787676" y="40892"/>
                </a:lnTo>
                <a:lnTo>
                  <a:pt x="1807443" y="77406"/>
                </a:lnTo>
                <a:lnTo>
                  <a:pt x="1812620" y="111010"/>
                </a:lnTo>
                <a:lnTo>
                  <a:pt x="1812620" y="555066"/>
                </a:lnTo>
                <a:lnTo>
                  <a:pt x="1804382" y="597104"/>
                </a:lnTo>
                <a:lnTo>
                  <a:pt x="1781846" y="631777"/>
                </a:lnTo>
                <a:lnTo>
                  <a:pt x="1748282" y="655815"/>
                </a:lnTo>
                <a:lnTo>
                  <a:pt x="1706959" y="665950"/>
                </a:lnTo>
                <a:lnTo>
                  <a:pt x="111010" y="666076"/>
                </a:lnTo>
                <a:lnTo>
                  <a:pt x="96381" y="665121"/>
                </a:lnTo>
                <a:lnTo>
                  <a:pt x="56434" y="651754"/>
                </a:lnTo>
                <a:lnTo>
                  <a:pt x="24943" y="625179"/>
                </a:lnTo>
                <a:lnTo>
                  <a:pt x="5177" y="588665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7" name="object 41"/>
          <p:cNvSpPr txBox="1">
            <a:spLocks noChangeArrowheads="1"/>
          </p:cNvSpPr>
          <p:nvPr/>
        </p:nvSpPr>
        <p:spPr bwMode="auto">
          <a:xfrm>
            <a:off x="728663" y="3076575"/>
            <a:ext cx="10033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77788" indent="-65088">
              <a:lnSpc>
                <a:spcPts val="1638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социально- правовые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618" name="object 42"/>
          <p:cNvSpPr>
            <a:spLocks noChangeArrowheads="1"/>
          </p:cNvSpPr>
          <p:nvPr/>
        </p:nvSpPr>
        <p:spPr bwMode="auto">
          <a:xfrm>
            <a:off x="2222500" y="3556000"/>
            <a:ext cx="6740525" cy="400050"/>
          </a:xfrm>
          <a:custGeom>
            <a:avLst/>
            <a:gdLst>
              <a:gd name="T0" fmla="*/ 6650972 w 6740779"/>
              <a:gd name="T1" fmla="*/ 0 h 532866"/>
              <a:gd name="T2" fmla="*/ 0 w 6740779"/>
              <a:gd name="T3" fmla="*/ 0 h 532866"/>
              <a:gd name="T4" fmla="*/ 0 w 6740779"/>
              <a:gd name="T5" fmla="*/ 169279 h 532866"/>
              <a:gd name="T6" fmla="*/ 6663964 w 6740779"/>
              <a:gd name="T7" fmla="*/ 168980 h 532866"/>
              <a:gd name="T8" fmla="*/ 6702670 w 6740779"/>
              <a:gd name="T9" fmla="*/ 164006 h 532866"/>
              <a:gd name="T10" fmla="*/ 6729645 w 6740779"/>
              <a:gd name="T11" fmla="*/ 154161 h 532866"/>
              <a:gd name="T12" fmla="*/ 6739769 w 6740779"/>
              <a:gd name="T13" fmla="*/ 141066 h 532866"/>
              <a:gd name="T14" fmla="*/ 6739769 w 6740779"/>
              <a:gd name="T15" fmla="*/ 28213 h 532866"/>
              <a:gd name="T16" fmla="*/ 6730345 w 6740779"/>
              <a:gd name="T17" fmla="*/ 15552 h 532866"/>
              <a:gd name="T18" fmla="*/ 6703902 w 6740779"/>
              <a:gd name="T19" fmla="*/ 5559 h 532866"/>
              <a:gd name="T20" fmla="*/ 6665536 w 6740779"/>
              <a:gd name="T21" fmla="*/ 378 h 532866"/>
              <a:gd name="T22" fmla="*/ 6650972 w 6740779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779"/>
              <a:gd name="T37" fmla="*/ 0 h 532866"/>
              <a:gd name="T38" fmla="*/ 6740779 w 6740779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779" h="532866">
                <a:moveTo>
                  <a:pt x="6651967" y="0"/>
                </a:moveTo>
                <a:lnTo>
                  <a:pt x="0" y="0"/>
                </a:lnTo>
                <a:lnTo>
                  <a:pt x="0" y="532866"/>
                </a:lnTo>
                <a:lnTo>
                  <a:pt x="6664956" y="531923"/>
                </a:lnTo>
                <a:lnTo>
                  <a:pt x="6703676" y="516268"/>
                </a:lnTo>
                <a:lnTo>
                  <a:pt x="6730652" y="485277"/>
                </a:lnTo>
                <a:lnTo>
                  <a:pt x="6740779" y="444055"/>
                </a:lnTo>
                <a:lnTo>
                  <a:pt x="6740779" y="88811"/>
                </a:lnTo>
                <a:lnTo>
                  <a:pt x="6731355" y="48956"/>
                </a:lnTo>
                <a:lnTo>
                  <a:pt x="6704908" y="17498"/>
                </a:lnTo>
                <a:lnTo>
                  <a:pt x="6666530" y="1188"/>
                </a:lnTo>
                <a:lnTo>
                  <a:pt x="6651967" y="0"/>
                </a:lnTo>
                <a:close/>
              </a:path>
            </a:pathLst>
          </a:custGeom>
          <a:solidFill>
            <a:srgbClr val="D7DAD4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19" name="object 43"/>
          <p:cNvSpPr>
            <a:spLocks noChangeArrowheads="1"/>
          </p:cNvSpPr>
          <p:nvPr/>
        </p:nvSpPr>
        <p:spPr bwMode="auto">
          <a:xfrm>
            <a:off x="2222500" y="3357563"/>
            <a:ext cx="6740525" cy="400050"/>
          </a:xfrm>
          <a:custGeom>
            <a:avLst/>
            <a:gdLst>
              <a:gd name="T0" fmla="*/ 6739769 w 6740779"/>
              <a:gd name="T1" fmla="*/ 28213 h 532866"/>
              <a:gd name="T2" fmla="*/ 6739769 w 6740779"/>
              <a:gd name="T3" fmla="*/ 141066 h 532866"/>
              <a:gd name="T4" fmla="*/ 6738581 w 6740779"/>
              <a:gd name="T5" fmla="*/ 145692 h 532866"/>
              <a:gd name="T6" fmla="*/ 6722274 w 6740779"/>
              <a:gd name="T7" fmla="*/ 157884 h 532866"/>
              <a:gd name="T8" fmla="*/ 6690815 w 6740779"/>
              <a:gd name="T9" fmla="*/ 166285 h 532866"/>
              <a:gd name="T10" fmla="*/ 0 w 6740779"/>
              <a:gd name="T11" fmla="*/ 169279 h 532866"/>
              <a:gd name="T12" fmla="*/ 0 w 6740779"/>
              <a:gd name="T13" fmla="*/ 0 h 532866"/>
              <a:gd name="T14" fmla="*/ 6650972 w 6740779"/>
              <a:gd name="T15" fmla="*/ 0 h 532866"/>
              <a:gd name="T16" fmla="*/ 6665536 w 6740779"/>
              <a:gd name="T17" fmla="*/ 378 h 532866"/>
              <a:gd name="T18" fmla="*/ 6703902 w 6740779"/>
              <a:gd name="T19" fmla="*/ 5559 h 532866"/>
              <a:gd name="T20" fmla="*/ 6730345 w 6740779"/>
              <a:gd name="T21" fmla="*/ 15552 h 532866"/>
              <a:gd name="T22" fmla="*/ 6739769 w 6740779"/>
              <a:gd name="T23" fmla="*/ 2821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779"/>
              <a:gd name="T37" fmla="*/ 0 h 532866"/>
              <a:gd name="T38" fmla="*/ 6740779 w 6740779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779" h="532866">
                <a:moveTo>
                  <a:pt x="6740779" y="88811"/>
                </a:moveTo>
                <a:lnTo>
                  <a:pt x="6740779" y="444055"/>
                </a:lnTo>
                <a:lnTo>
                  <a:pt x="6739590" y="458617"/>
                </a:lnTo>
                <a:lnTo>
                  <a:pt x="6723280" y="496996"/>
                </a:lnTo>
                <a:lnTo>
                  <a:pt x="6691822" y="523442"/>
                </a:lnTo>
                <a:lnTo>
                  <a:pt x="0" y="532866"/>
                </a:lnTo>
                <a:lnTo>
                  <a:pt x="0" y="0"/>
                </a:lnTo>
                <a:lnTo>
                  <a:pt x="6651967" y="0"/>
                </a:lnTo>
                <a:lnTo>
                  <a:pt x="6666530" y="1188"/>
                </a:lnTo>
                <a:lnTo>
                  <a:pt x="6704908" y="17498"/>
                </a:lnTo>
                <a:lnTo>
                  <a:pt x="6731355" y="48956"/>
                </a:lnTo>
                <a:lnTo>
                  <a:pt x="6740779" y="88811"/>
                </a:lnTo>
                <a:close/>
              </a:path>
            </a:pathLst>
          </a:custGeom>
          <a:noFill/>
          <a:ln w="12700">
            <a:solidFill>
              <a:srgbClr val="D7DAD4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0" name="object 44"/>
          <p:cNvSpPr>
            <a:spLocks noChangeArrowheads="1"/>
          </p:cNvSpPr>
          <p:nvPr/>
        </p:nvSpPr>
        <p:spPr bwMode="auto">
          <a:xfrm>
            <a:off x="2486025" y="3597275"/>
            <a:ext cx="0" cy="71438"/>
          </a:xfrm>
          <a:custGeom>
            <a:avLst/>
            <a:gdLst>
              <a:gd name="T0" fmla="*/ 0 h 94487"/>
              <a:gd name="T1" fmla="*/ 30875 h 94487"/>
              <a:gd name="T2" fmla="*/ 0 60000 65536"/>
              <a:gd name="T3" fmla="*/ 0 60000 65536"/>
              <a:gd name="T4" fmla="*/ 0 h 94487"/>
              <a:gd name="T5" fmla="*/ 94487 h 9448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94487">
                <a:moveTo>
                  <a:pt x="0" y="0"/>
                </a:moveTo>
                <a:lnTo>
                  <a:pt x="0" y="94487"/>
                </a:lnTo>
              </a:path>
            </a:pathLst>
          </a:custGeom>
          <a:noFill/>
          <a:ln w="34797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1" name="object 45"/>
          <p:cNvSpPr txBox="1">
            <a:spLocks noChangeArrowheads="1"/>
          </p:cNvSpPr>
          <p:nvPr/>
        </p:nvSpPr>
        <p:spPr bwMode="auto">
          <a:xfrm>
            <a:off x="2457450" y="3617913"/>
            <a:ext cx="621030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0" indent="-114300">
              <a:lnSpc>
                <a:spcPct val="72000"/>
              </a:lnSpc>
              <a:buFont typeface="Cambria" pitchFamily="18" charset="0"/>
              <a:buChar char="•"/>
              <a:tabLst>
                <a:tab pos="127000" algn="l"/>
              </a:tabLst>
            </a:pPr>
            <a:r>
              <a:rPr lang="ru-RU" sz="1100" b="1">
                <a:latin typeface="Cambria" pitchFamily="18" charset="0"/>
                <a:cs typeface="ＭＳ Ｐゴシック"/>
              </a:rPr>
              <a:t>услуги в целях повышения коммуникативного потенциала получателей социальных услуг, имеющих ограничения жизнедеятельности, в том числе детей-инвалидов</a:t>
            </a:r>
          </a:p>
        </p:txBody>
      </p:sp>
      <p:sp>
        <p:nvSpPr>
          <p:cNvPr id="24622" name="object 46"/>
          <p:cNvSpPr>
            <a:spLocks noChangeArrowheads="1"/>
          </p:cNvSpPr>
          <p:nvPr/>
        </p:nvSpPr>
        <p:spPr bwMode="auto">
          <a:xfrm>
            <a:off x="323850" y="3506788"/>
            <a:ext cx="1898650" cy="498475"/>
          </a:xfrm>
          <a:custGeom>
            <a:avLst/>
            <a:gdLst>
              <a:gd name="T0" fmla="*/ 1789469 w 1897989"/>
              <a:gd name="T1" fmla="*/ 0 h 666076"/>
              <a:gd name="T2" fmla="*/ 105809 w 1897989"/>
              <a:gd name="T3" fmla="*/ 39 h 666076"/>
              <a:gd name="T4" fmla="*/ 64425 w 1897989"/>
              <a:gd name="T5" fmla="*/ 3218 h 666076"/>
              <a:gd name="T6" fmla="*/ 30817 w 1897989"/>
              <a:gd name="T7" fmla="*/ 10757 h 666076"/>
              <a:gd name="T8" fmla="*/ 8250 w 1897989"/>
              <a:gd name="T9" fmla="*/ 21633 h 666076"/>
              <a:gd name="T10" fmla="*/ 0 w 1897989"/>
              <a:gd name="T11" fmla="*/ 34821 h 666076"/>
              <a:gd name="T12" fmla="*/ 126 w 1897989"/>
              <a:gd name="T13" fmla="*/ 175787 h 666076"/>
              <a:gd name="T14" fmla="*/ 10277 w 1897989"/>
              <a:gd name="T15" fmla="*/ 188750 h 666076"/>
              <a:gd name="T16" fmla="*/ 34347 w 1897989"/>
              <a:gd name="T17" fmla="*/ 199277 h 666076"/>
              <a:gd name="T18" fmla="*/ 69068 w 1897989"/>
              <a:gd name="T19" fmla="*/ 206347 h 666076"/>
              <a:gd name="T20" fmla="*/ 111166 w 1897989"/>
              <a:gd name="T21" fmla="*/ 208930 h 666076"/>
              <a:gd name="T22" fmla="*/ 1794827 w 1897989"/>
              <a:gd name="T23" fmla="*/ 208891 h 666076"/>
              <a:gd name="T24" fmla="*/ 1836213 w 1897989"/>
              <a:gd name="T25" fmla="*/ 205712 h 666076"/>
              <a:gd name="T26" fmla="*/ 1869823 w 1897989"/>
              <a:gd name="T27" fmla="*/ 198171 h 666076"/>
              <a:gd name="T28" fmla="*/ 1892387 w 1897989"/>
              <a:gd name="T29" fmla="*/ 187296 h 666076"/>
              <a:gd name="T30" fmla="*/ 1900634 w 1897989"/>
              <a:gd name="T31" fmla="*/ 174110 h 666076"/>
              <a:gd name="T32" fmla="*/ 1900507 w 1897989"/>
              <a:gd name="T33" fmla="*/ 33143 h 666076"/>
              <a:gd name="T34" fmla="*/ 1890361 w 1897989"/>
              <a:gd name="T35" fmla="*/ 20179 h 666076"/>
              <a:gd name="T36" fmla="*/ 1866292 w 1897989"/>
              <a:gd name="T37" fmla="*/ 9651 h 666076"/>
              <a:gd name="T38" fmla="*/ 1831571 w 1897989"/>
              <a:gd name="T39" fmla="*/ 2583 h 666076"/>
              <a:gd name="T40" fmla="*/ 1789469 w 1897989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97989"/>
              <a:gd name="T64" fmla="*/ 0 h 666076"/>
              <a:gd name="T65" fmla="*/ 1897989 w 1897989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97989" h="666076">
                <a:moveTo>
                  <a:pt x="1786978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92329" y="665950"/>
                </a:lnTo>
                <a:lnTo>
                  <a:pt x="1833657" y="655815"/>
                </a:lnTo>
                <a:lnTo>
                  <a:pt x="1867220" y="631777"/>
                </a:lnTo>
                <a:lnTo>
                  <a:pt x="1889753" y="597104"/>
                </a:lnTo>
                <a:lnTo>
                  <a:pt x="1897989" y="555066"/>
                </a:lnTo>
                <a:lnTo>
                  <a:pt x="1897862" y="105660"/>
                </a:lnTo>
                <a:lnTo>
                  <a:pt x="1887730" y="64331"/>
                </a:lnTo>
                <a:lnTo>
                  <a:pt x="1863694" y="30768"/>
                </a:lnTo>
                <a:lnTo>
                  <a:pt x="1829022" y="8236"/>
                </a:lnTo>
                <a:lnTo>
                  <a:pt x="1786978" y="0"/>
                </a:lnTo>
                <a:close/>
              </a:path>
            </a:pathLst>
          </a:custGeom>
          <a:solidFill>
            <a:srgbClr val="788966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3" name="object 47"/>
          <p:cNvSpPr>
            <a:spLocks noChangeArrowheads="1"/>
          </p:cNvSpPr>
          <p:nvPr/>
        </p:nvSpPr>
        <p:spPr bwMode="auto">
          <a:xfrm>
            <a:off x="323850" y="3506788"/>
            <a:ext cx="1898650" cy="498475"/>
          </a:xfrm>
          <a:custGeom>
            <a:avLst/>
            <a:gdLst>
              <a:gd name="T0" fmla="*/ 0 w 1897989"/>
              <a:gd name="T1" fmla="*/ 34821 h 666076"/>
              <a:gd name="T2" fmla="*/ 8250 w 1897989"/>
              <a:gd name="T3" fmla="*/ 21633 h 666076"/>
              <a:gd name="T4" fmla="*/ 30817 w 1897989"/>
              <a:gd name="T5" fmla="*/ 10757 h 666076"/>
              <a:gd name="T6" fmla="*/ 64425 w 1897989"/>
              <a:gd name="T7" fmla="*/ 3218 h 666076"/>
              <a:gd name="T8" fmla="*/ 105809 w 1897989"/>
              <a:gd name="T9" fmla="*/ 39 h 666076"/>
              <a:gd name="T10" fmla="*/ 111166 w 1897989"/>
              <a:gd name="T11" fmla="*/ 0 h 666076"/>
              <a:gd name="T12" fmla="*/ 1789469 w 1897989"/>
              <a:gd name="T13" fmla="*/ 0 h 666076"/>
              <a:gd name="T14" fmla="*/ 1804122 w 1897989"/>
              <a:gd name="T15" fmla="*/ 299 h 666076"/>
              <a:gd name="T16" fmla="*/ 1844127 w 1897989"/>
              <a:gd name="T17" fmla="*/ 4492 h 666076"/>
              <a:gd name="T18" fmla="*/ 1875660 w 1897989"/>
              <a:gd name="T19" fmla="*/ 12827 h 666076"/>
              <a:gd name="T20" fmla="*/ 1895451 w 1897989"/>
              <a:gd name="T21" fmla="*/ 24280 h 666076"/>
              <a:gd name="T22" fmla="*/ 1900634 w 1897989"/>
              <a:gd name="T23" fmla="*/ 34821 h 666076"/>
              <a:gd name="T24" fmla="*/ 1900634 w 1897989"/>
              <a:gd name="T25" fmla="*/ 174110 h 666076"/>
              <a:gd name="T26" fmla="*/ 1892387 w 1897989"/>
              <a:gd name="T27" fmla="*/ 187296 h 666076"/>
              <a:gd name="T28" fmla="*/ 1869823 w 1897989"/>
              <a:gd name="T29" fmla="*/ 198171 h 666076"/>
              <a:gd name="T30" fmla="*/ 1836213 w 1897989"/>
              <a:gd name="T31" fmla="*/ 205712 h 666076"/>
              <a:gd name="T32" fmla="*/ 1794827 w 1897989"/>
              <a:gd name="T33" fmla="*/ 208891 h 666076"/>
              <a:gd name="T34" fmla="*/ 111166 w 1897989"/>
              <a:gd name="T35" fmla="*/ 208930 h 666076"/>
              <a:gd name="T36" fmla="*/ 96517 w 1897989"/>
              <a:gd name="T37" fmla="*/ 208631 h 666076"/>
              <a:gd name="T38" fmla="*/ 56514 w 1897989"/>
              <a:gd name="T39" fmla="*/ 204438 h 666076"/>
              <a:gd name="T40" fmla="*/ 24979 w 1897989"/>
              <a:gd name="T41" fmla="*/ 196103 h 666076"/>
              <a:gd name="T42" fmla="*/ 5185 w 1897989"/>
              <a:gd name="T43" fmla="*/ 184649 h 666076"/>
              <a:gd name="T44" fmla="*/ 126 w 1897989"/>
              <a:gd name="T45" fmla="*/ 175787 h 666076"/>
              <a:gd name="T46" fmla="*/ 0 w 1897989"/>
              <a:gd name="T47" fmla="*/ 34821 h 6660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897989"/>
              <a:gd name="T73" fmla="*/ 0 h 666076"/>
              <a:gd name="T74" fmla="*/ 1897989 w 1897989"/>
              <a:gd name="T75" fmla="*/ 666076 h 66607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897989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86978" y="0"/>
                </a:lnTo>
                <a:lnTo>
                  <a:pt x="1801611" y="955"/>
                </a:lnTo>
                <a:lnTo>
                  <a:pt x="1841560" y="14319"/>
                </a:lnTo>
                <a:lnTo>
                  <a:pt x="1873049" y="40892"/>
                </a:lnTo>
                <a:lnTo>
                  <a:pt x="1892813" y="77406"/>
                </a:lnTo>
                <a:lnTo>
                  <a:pt x="1897989" y="111010"/>
                </a:lnTo>
                <a:lnTo>
                  <a:pt x="1897989" y="555066"/>
                </a:lnTo>
                <a:lnTo>
                  <a:pt x="1889753" y="597104"/>
                </a:lnTo>
                <a:lnTo>
                  <a:pt x="1867220" y="631777"/>
                </a:lnTo>
                <a:lnTo>
                  <a:pt x="1833657" y="655815"/>
                </a:lnTo>
                <a:lnTo>
                  <a:pt x="1792329" y="665950"/>
                </a:lnTo>
                <a:lnTo>
                  <a:pt x="111010" y="666076"/>
                </a:lnTo>
                <a:lnTo>
                  <a:pt x="96381" y="665121"/>
                </a:lnTo>
                <a:lnTo>
                  <a:pt x="56434" y="651754"/>
                </a:lnTo>
                <a:lnTo>
                  <a:pt x="24943" y="625179"/>
                </a:lnTo>
                <a:lnTo>
                  <a:pt x="5177" y="588665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28638" y="3482975"/>
            <a:ext cx="1489075" cy="144463"/>
          </a:xfrm>
          <a:prstGeom prst="rect">
            <a:avLst/>
          </a:prstGeom>
        </p:spPr>
        <p:txBody>
          <a:bodyPr lIns="0" tIns="0" rIns="0" bIns="0"/>
          <a:lstStyle/>
          <a:p>
            <a:pPr marL="12700">
              <a:defRPr/>
            </a:pPr>
            <a:r>
              <a:rPr sz="1200" b="1" dirty="0">
                <a:latin typeface="Cambria"/>
                <a:ea typeface="ＭＳ Ｐゴシック" pitchFamily="34" charset="-128"/>
                <a:cs typeface="Cambria"/>
              </a:rPr>
              <a:t>в</a:t>
            </a:r>
            <a:r>
              <a:rPr sz="1200" b="1" spc="-10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200" b="1" spc="-5" dirty="0">
                <a:latin typeface="Cambria"/>
                <a:ea typeface="ＭＳ Ｐゴシック" pitchFamily="34" charset="-128"/>
                <a:cs typeface="Cambria"/>
              </a:rPr>
              <a:t>це</a:t>
            </a:r>
            <a:r>
              <a:rPr sz="1200" b="1" dirty="0">
                <a:latin typeface="Cambria"/>
                <a:ea typeface="ＭＳ Ｐゴシック" pitchFamily="34" charset="-128"/>
                <a:cs typeface="Cambria"/>
              </a:rPr>
              <a:t>л</a:t>
            </a:r>
            <a:r>
              <a:rPr sz="1200" b="1" spc="-5" dirty="0">
                <a:latin typeface="Cambria"/>
                <a:ea typeface="ＭＳ Ｐゴシック" pitchFamily="34" charset="-128"/>
                <a:cs typeface="Cambria"/>
              </a:rPr>
              <a:t>я</a:t>
            </a:r>
            <a:r>
              <a:rPr sz="1200" b="1" dirty="0">
                <a:latin typeface="Cambria"/>
                <a:ea typeface="ＭＳ Ｐゴシック" pitchFamily="34" charset="-128"/>
                <a:cs typeface="Cambria"/>
              </a:rPr>
              <a:t>х</a:t>
            </a:r>
            <a:r>
              <a:rPr sz="1200" b="1" spc="5" dirty="0">
                <a:latin typeface="Cambria"/>
                <a:ea typeface="ＭＳ Ｐゴシック" pitchFamily="34" charset="-128"/>
                <a:cs typeface="Cambria"/>
              </a:rPr>
              <a:t> </a:t>
            </a:r>
            <a:r>
              <a:rPr sz="1200" b="1" spc="-5" dirty="0">
                <a:latin typeface="Cambria"/>
                <a:ea typeface="ＭＳ Ｐゴシック" pitchFamily="34" charset="-128"/>
                <a:cs typeface="Cambria"/>
              </a:rPr>
              <a:t>п</a:t>
            </a:r>
            <a:r>
              <a:rPr sz="1200" b="1" dirty="0">
                <a:latin typeface="Cambria"/>
                <a:ea typeface="ＭＳ Ｐゴシック" pitchFamily="34" charset="-128"/>
                <a:cs typeface="Cambria"/>
              </a:rPr>
              <a:t>ов</a:t>
            </a:r>
            <a:r>
              <a:rPr sz="1200" b="1" spc="-5" dirty="0">
                <a:latin typeface="Cambria"/>
                <a:ea typeface="ＭＳ Ｐゴシック" pitchFamily="34" charset="-128"/>
                <a:cs typeface="Cambria"/>
              </a:rPr>
              <a:t>ы</a:t>
            </a:r>
            <a:r>
              <a:rPr sz="1200" b="1" spc="5" dirty="0">
                <a:latin typeface="Cambria"/>
                <a:ea typeface="ＭＳ Ｐゴシック" pitchFamily="34" charset="-128"/>
                <a:cs typeface="Cambria"/>
              </a:rPr>
              <a:t>ш</a:t>
            </a:r>
            <a:r>
              <a:rPr sz="1200" b="1" spc="-5" dirty="0">
                <a:latin typeface="Cambria"/>
                <a:ea typeface="ＭＳ Ｐゴシック" pitchFamily="34" charset="-128"/>
                <a:cs typeface="Cambria"/>
              </a:rPr>
              <a:t>е</a:t>
            </a:r>
            <a:r>
              <a:rPr sz="1200" b="1" dirty="0">
                <a:latin typeface="Cambria"/>
                <a:ea typeface="ＭＳ Ｐゴシック" pitchFamily="34" charset="-128"/>
                <a:cs typeface="Cambria"/>
              </a:rPr>
              <a:t>ния</a:t>
            </a:r>
            <a:endParaRPr sz="1200">
              <a:latin typeface="Cambria"/>
              <a:ea typeface="ＭＳ Ｐゴシック" pitchFamily="34" charset="-128"/>
              <a:cs typeface="Cambria"/>
            </a:endParaRPr>
          </a:p>
        </p:txBody>
      </p:sp>
      <p:sp>
        <p:nvSpPr>
          <p:cNvPr id="24625" name="object 49"/>
          <p:cNvSpPr txBox="1">
            <a:spLocks noChangeArrowheads="1"/>
          </p:cNvSpPr>
          <p:nvPr/>
        </p:nvSpPr>
        <p:spPr bwMode="auto">
          <a:xfrm>
            <a:off x="544513" y="3619500"/>
            <a:ext cx="1455737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>
              <a:lnSpc>
                <a:spcPct val="98000"/>
              </a:lnSpc>
            </a:pPr>
            <a:r>
              <a:rPr lang="ru-RU" sz="1200" b="1">
                <a:latin typeface="Cambria" pitchFamily="18" charset="0"/>
                <a:cs typeface="ＭＳ Ｐゴシック"/>
              </a:rPr>
              <a:t>коммуникативного потенциала получателей</a:t>
            </a:r>
            <a:endParaRPr lang="ru-RU" sz="1200">
              <a:latin typeface="Cambria" pitchFamily="18" charset="0"/>
              <a:cs typeface="ＭＳ Ｐゴシック"/>
            </a:endParaRPr>
          </a:p>
        </p:txBody>
      </p:sp>
      <p:sp>
        <p:nvSpPr>
          <p:cNvPr id="24626" name="object 50"/>
          <p:cNvSpPr>
            <a:spLocks noChangeArrowheads="1"/>
          </p:cNvSpPr>
          <p:nvPr/>
        </p:nvSpPr>
        <p:spPr bwMode="auto">
          <a:xfrm>
            <a:off x="2222500" y="4000500"/>
            <a:ext cx="6740525" cy="571500"/>
          </a:xfrm>
          <a:custGeom>
            <a:avLst/>
            <a:gdLst>
              <a:gd name="T0" fmla="*/ 6651522 w 6740588"/>
              <a:gd name="T1" fmla="*/ 0 h 532866"/>
              <a:gd name="T2" fmla="*/ 0 w 6740588"/>
              <a:gd name="T3" fmla="*/ 0 h 532866"/>
              <a:gd name="T4" fmla="*/ 0 w 6740588"/>
              <a:gd name="T5" fmla="*/ 705035 h 532866"/>
              <a:gd name="T6" fmla="*/ 6664510 w 6740588"/>
              <a:gd name="T7" fmla="*/ 703789 h 532866"/>
              <a:gd name="T8" fmla="*/ 6703229 w 6740588"/>
              <a:gd name="T9" fmla="*/ 683073 h 532866"/>
              <a:gd name="T10" fmla="*/ 6730205 w 6740588"/>
              <a:gd name="T11" fmla="*/ 642070 h 532866"/>
              <a:gd name="T12" fmla="*/ 6740333 w 6740588"/>
              <a:gd name="T13" fmla="*/ 587530 h 532866"/>
              <a:gd name="T14" fmla="*/ 6740333 w 6740588"/>
              <a:gd name="T15" fmla="*/ 117507 h 532866"/>
              <a:gd name="T16" fmla="*/ 6730909 w 6740588"/>
              <a:gd name="T17" fmla="*/ 64774 h 532866"/>
              <a:gd name="T18" fmla="*/ 6704461 w 6740588"/>
              <a:gd name="T19" fmla="*/ 23152 h 532866"/>
              <a:gd name="T20" fmla="*/ 6666082 w 6740588"/>
              <a:gd name="T21" fmla="*/ 1571 h 532866"/>
              <a:gd name="T22" fmla="*/ 6651522 w 6740588"/>
              <a:gd name="T23" fmla="*/ 0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588"/>
              <a:gd name="T37" fmla="*/ 0 h 532866"/>
              <a:gd name="T38" fmla="*/ 6740588 w 674058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588" h="532866">
                <a:moveTo>
                  <a:pt x="6651777" y="0"/>
                </a:moveTo>
                <a:lnTo>
                  <a:pt x="0" y="0"/>
                </a:lnTo>
                <a:lnTo>
                  <a:pt x="0" y="532866"/>
                </a:lnTo>
                <a:lnTo>
                  <a:pt x="6664765" y="531923"/>
                </a:lnTo>
                <a:lnTo>
                  <a:pt x="6703486" y="516268"/>
                </a:lnTo>
                <a:lnTo>
                  <a:pt x="6730462" y="485277"/>
                </a:lnTo>
                <a:lnTo>
                  <a:pt x="6740588" y="444055"/>
                </a:lnTo>
                <a:lnTo>
                  <a:pt x="6740588" y="88811"/>
                </a:lnTo>
                <a:lnTo>
                  <a:pt x="6731164" y="48956"/>
                </a:lnTo>
                <a:lnTo>
                  <a:pt x="6704718" y="17498"/>
                </a:lnTo>
                <a:lnTo>
                  <a:pt x="6666339" y="1188"/>
                </a:lnTo>
                <a:lnTo>
                  <a:pt x="6651777" y="0"/>
                </a:lnTo>
                <a:close/>
              </a:path>
            </a:pathLst>
          </a:custGeom>
          <a:solidFill>
            <a:srgbClr val="D9D8D3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7" name="object 51"/>
          <p:cNvSpPr>
            <a:spLocks noChangeArrowheads="1"/>
          </p:cNvSpPr>
          <p:nvPr/>
        </p:nvSpPr>
        <p:spPr bwMode="auto">
          <a:xfrm>
            <a:off x="2222500" y="4000500"/>
            <a:ext cx="6740525" cy="479425"/>
          </a:xfrm>
          <a:custGeom>
            <a:avLst/>
            <a:gdLst>
              <a:gd name="T0" fmla="*/ 6740333 w 6740588"/>
              <a:gd name="T1" fmla="*/ 58193 h 532866"/>
              <a:gd name="T2" fmla="*/ 6740333 w 6740588"/>
              <a:gd name="T3" fmla="*/ 290970 h 532866"/>
              <a:gd name="T4" fmla="*/ 6739145 w 6740588"/>
              <a:gd name="T5" fmla="*/ 300510 h 532866"/>
              <a:gd name="T6" fmla="*/ 6722833 w 6740588"/>
              <a:gd name="T7" fmla="*/ 325659 h 532866"/>
              <a:gd name="T8" fmla="*/ 6691377 w 6740588"/>
              <a:gd name="T9" fmla="*/ 342988 h 532866"/>
              <a:gd name="T10" fmla="*/ 0 w 6740588"/>
              <a:gd name="T11" fmla="*/ 349163 h 532866"/>
              <a:gd name="T12" fmla="*/ 0 w 6740588"/>
              <a:gd name="T13" fmla="*/ 0 h 532866"/>
              <a:gd name="T14" fmla="*/ 6651522 w 6740588"/>
              <a:gd name="T15" fmla="*/ 0 h 532866"/>
              <a:gd name="T16" fmla="*/ 6666082 w 6740588"/>
              <a:gd name="T17" fmla="*/ 779 h 532866"/>
              <a:gd name="T18" fmla="*/ 6704461 w 6740588"/>
              <a:gd name="T19" fmla="*/ 11465 h 532866"/>
              <a:gd name="T20" fmla="*/ 6730909 w 6740588"/>
              <a:gd name="T21" fmla="*/ 32079 h 532866"/>
              <a:gd name="T22" fmla="*/ 6740333 w 6740588"/>
              <a:gd name="T23" fmla="*/ 58193 h 5328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740588"/>
              <a:gd name="T37" fmla="*/ 0 h 532866"/>
              <a:gd name="T38" fmla="*/ 6740588 w 6740588"/>
              <a:gd name="T39" fmla="*/ 532866 h 53286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740588" h="532866">
                <a:moveTo>
                  <a:pt x="6740588" y="88811"/>
                </a:moveTo>
                <a:lnTo>
                  <a:pt x="6740588" y="444055"/>
                </a:lnTo>
                <a:lnTo>
                  <a:pt x="6739400" y="458617"/>
                </a:lnTo>
                <a:lnTo>
                  <a:pt x="6723090" y="496996"/>
                </a:lnTo>
                <a:lnTo>
                  <a:pt x="6691632" y="523442"/>
                </a:lnTo>
                <a:lnTo>
                  <a:pt x="0" y="532866"/>
                </a:lnTo>
                <a:lnTo>
                  <a:pt x="0" y="0"/>
                </a:lnTo>
                <a:lnTo>
                  <a:pt x="6651777" y="0"/>
                </a:lnTo>
                <a:lnTo>
                  <a:pt x="6666339" y="1188"/>
                </a:lnTo>
                <a:lnTo>
                  <a:pt x="6704718" y="17498"/>
                </a:lnTo>
                <a:lnTo>
                  <a:pt x="6731164" y="48956"/>
                </a:lnTo>
                <a:lnTo>
                  <a:pt x="6740588" y="88811"/>
                </a:lnTo>
                <a:close/>
              </a:path>
            </a:pathLst>
          </a:custGeom>
          <a:noFill/>
          <a:ln w="12700">
            <a:solidFill>
              <a:srgbClr val="D9D8D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8" name="object 52"/>
          <p:cNvSpPr>
            <a:spLocks noChangeArrowheads="1"/>
          </p:cNvSpPr>
          <p:nvPr/>
        </p:nvSpPr>
        <p:spPr bwMode="auto">
          <a:xfrm>
            <a:off x="323850" y="4030663"/>
            <a:ext cx="1898650" cy="612775"/>
          </a:xfrm>
          <a:custGeom>
            <a:avLst/>
            <a:gdLst>
              <a:gd name="T0" fmla="*/ 1786411 w 1899094"/>
              <a:gd name="T1" fmla="*/ 0 h 666076"/>
              <a:gd name="T2" fmla="*/ 105561 w 1899094"/>
              <a:gd name="T3" fmla="*/ 90 h 666076"/>
              <a:gd name="T4" fmla="*/ 64277 w 1899094"/>
              <a:gd name="T5" fmla="*/ 7349 h 666076"/>
              <a:gd name="T6" fmla="*/ 30745 w 1899094"/>
              <a:gd name="T7" fmla="*/ 24565 h 666076"/>
              <a:gd name="T8" fmla="*/ 8230 w 1899094"/>
              <a:gd name="T9" fmla="*/ 49402 h 666076"/>
              <a:gd name="T10" fmla="*/ 0 w 1899094"/>
              <a:gd name="T11" fmla="*/ 79519 h 666076"/>
              <a:gd name="T12" fmla="*/ 126 w 1899094"/>
              <a:gd name="T13" fmla="*/ 401438 h 666076"/>
              <a:gd name="T14" fmla="*/ 10253 w 1899094"/>
              <a:gd name="T15" fmla="*/ 431040 h 666076"/>
              <a:gd name="T16" fmla="*/ 34267 w 1899094"/>
              <a:gd name="T17" fmla="*/ 455083 h 666076"/>
              <a:gd name="T18" fmla="*/ 68908 w 1899094"/>
              <a:gd name="T19" fmla="*/ 471224 h 666076"/>
              <a:gd name="T20" fmla="*/ 110906 w 1899094"/>
              <a:gd name="T21" fmla="*/ 477125 h 666076"/>
              <a:gd name="T22" fmla="*/ 1791757 w 1899094"/>
              <a:gd name="T23" fmla="*/ 477036 h 666076"/>
              <a:gd name="T24" fmla="*/ 1833041 w 1899094"/>
              <a:gd name="T25" fmla="*/ 469775 h 666076"/>
              <a:gd name="T26" fmla="*/ 1866574 w 1899094"/>
              <a:gd name="T27" fmla="*/ 452556 h 666076"/>
              <a:gd name="T28" fmla="*/ 1889088 w 1899094"/>
              <a:gd name="T29" fmla="*/ 427720 h 666076"/>
              <a:gd name="T30" fmla="*/ 1897318 w 1899094"/>
              <a:gd name="T31" fmla="*/ 397607 h 666076"/>
              <a:gd name="T32" fmla="*/ 1897191 w 1899094"/>
              <a:gd name="T33" fmla="*/ 75687 h 666076"/>
              <a:gd name="T34" fmla="*/ 1887067 w 1899094"/>
              <a:gd name="T35" fmla="*/ 46082 h 666076"/>
              <a:gd name="T36" fmla="*/ 1863050 w 1899094"/>
              <a:gd name="T37" fmla="*/ 22040 h 666076"/>
              <a:gd name="T38" fmla="*/ 1828410 w 1899094"/>
              <a:gd name="T39" fmla="*/ 5900 h 666076"/>
              <a:gd name="T40" fmla="*/ 1786411 w 1899094"/>
              <a:gd name="T41" fmla="*/ 0 h 66607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899094"/>
              <a:gd name="T64" fmla="*/ 0 h 666076"/>
              <a:gd name="T65" fmla="*/ 1899094 w 1899094"/>
              <a:gd name="T66" fmla="*/ 666076 h 66607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899094" h="666076">
                <a:moveTo>
                  <a:pt x="1788083" y="0"/>
                </a:moveTo>
                <a:lnTo>
                  <a:pt x="105661" y="126"/>
                </a:lnTo>
                <a:lnTo>
                  <a:pt x="64337" y="10259"/>
                </a:lnTo>
                <a:lnTo>
                  <a:pt x="30773" y="34294"/>
                </a:lnTo>
                <a:lnTo>
                  <a:pt x="8238" y="68966"/>
                </a:lnTo>
                <a:lnTo>
                  <a:pt x="0" y="111010"/>
                </a:lnTo>
                <a:lnTo>
                  <a:pt x="126" y="560415"/>
                </a:lnTo>
                <a:lnTo>
                  <a:pt x="10261" y="601739"/>
                </a:lnTo>
                <a:lnTo>
                  <a:pt x="34299" y="635303"/>
                </a:lnTo>
                <a:lnTo>
                  <a:pt x="68972" y="657838"/>
                </a:lnTo>
                <a:lnTo>
                  <a:pt x="111010" y="666076"/>
                </a:lnTo>
                <a:lnTo>
                  <a:pt x="1793433" y="665950"/>
                </a:lnTo>
                <a:lnTo>
                  <a:pt x="1834757" y="655815"/>
                </a:lnTo>
                <a:lnTo>
                  <a:pt x="1868321" y="631777"/>
                </a:lnTo>
                <a:lnTo>
                  <a:pt x="1890856" y="597104"/>
                </a:lnTo>
                <a:lnTo>
                  <a:pt x="1899094" y="555066"/>
                </a:lnTo>
                <a:lnTo>
                  <a:pt x="1898967" y="105660"/>
                </a:lnTo>
                <a:lnTo>
                  <a:pt x="1888832" y="64331"/>
                </a:lnTo>
                <a:lnTo>
                  <a:pt x="1864794" y="30768"/>
                </a:lnTo>
                <a:lnTo>
                  <a:pt x="1830122" y="8236"/>
                </a:lnTo>
                <a:lnTo>
                  <a:pt x="1788083" y="0"/>
                </a:lnTo>
                <a:close/>
              </a:path>
            </a:pathLst>
          </a:custGeom>
          <a:solidFill>
            <a:srgbClr val="877D6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29" name="object 53"/>
          <p:cNvSpPr>
            <a:spLocks noChangeArrowheads="1"/>
          </p:cNvSpPr>
          <p:nvPr/>
        </p:nvSpPr>
        <p:spPr bwMode="auto">
          <a:xfrm>
            <a:off x="323850" y="4030663"/>
            <a:ext cx="1898650" cy="612775"/>
          </a:xfrm>
          <a:custGeom>
            <a:avLst/>
            <a:gdLst>
              <a:gd name="T0" fmla="*/ 0 w 1899094"/>
              <a:gd name="T1" fmla="*/ 79519 h 666076"/>
              <a:gd name="T2" fmla="*/ 8230 w 1899094"/>
              <a:gd name="T3" fmla="*/ 49402 h 666076"/>
              <a:gd name="T4" fmla="*/ 30745 w 1899094"/>
              <a:gd name="T5" fmla="*/ 24565 h 666076"/>
              <a:gd name="T6" fmla="*/ 64277 w 1899094"/>
              <a:gd name="T7" fmla="*/ 7349 h 666076"/>
              <a:gd name="T8" fmla="*/ 105561 w 1899094"/>
              <a:gd name="T9" fmla="*/ 90 h 666076"/>
              <a:gd name="T10" fmla="*/ 110906 w 1899094"/>
              <a:gd name="T11" fmla="*/ 0 h 666076"/>
              <a:gd name="T12" fmla="*/ 1786411 w 1899094"/>
              <a:gd name="T13" fmla="*/ 0 h 666076"/>
              <a:gd name="T14" fmla="*/ 1801029 w 1899094"/>
              <a:gd name="T15" fmla="*/ 684 h 666076"/>
              <a:gd name="T16" fmla="*/ 1840936 w 1899094"/>
              <a:gd name="T17" fmla="*/ 10257 h 666076"/>
              <a:gd name="T18" fmla="*/ 1872398 w 1899094"/>
              <a:gd name="T19" fmla="*/ 29292 h 666076"/>
              <a:gd name="T20" fmla="*/ 1892146 w 1899094"/>
              <a:gd name="T21" fmla="*/ 55447 h 666076"/>
              <a:gd name="T22" fmla="*/ 1897318 w 1899094"/>
              <a:gd name="T23" fmla="*/ 79519 h 666076"/>
              <a:gd name="T24" fmla="*/ 1897318 w 1899094"/>
              <a:gd name="T25" fmla="*/ 397607 h 666076"/>
              <a:gd name="T26" fmla="*/ 1889088 w 1899094"/>
              <a:gd name="T27" fmla="*/ 427720 h 666076"/>
              <a:gd name="T28" fmla="*/ 1866574 w 1899094"/>
              <a:gd name="T29" fmla="*/ 452556 h 666076"/>
              <a:gd name="T30" fmla="*/ 1833041 w 1899094"/>
              <a:gd name="T31" fmla="*/ 469775 h 666076"/>
              <a:gd name="T32" fmla="*/ 1791757 w 1899094"/>
              <a:gd name="T33" fmla="*/ 477036 h 666076"/>
              <a:gd name="T34" fmla="*/ 110906 w 1899094"/>
              <a:gd name="T35" fmla="*/ 477125 h 666076"/>
              <a:gd name="T36" fmla="*/ 96289 w 1899094"/>
              <a:gd name="T37" fmla="*/ 476442 h 666076"/>
              <a:gd name="T38" fmla="*/ 56382 w 1899094"/>
              <a:gd name="T39" fmla="*/ 466866 h 666076"/>
              <a:gd name="T40" fmla="*/ 24919 w 1899094"/>
              <a:gd name="T41" fmla="*/ 447830 h 666076"/>
              <a:gd name="T42" fmla="*/ 5173 w 1899094"/>
              <a:gd name="T43" fmla="*/ 421674 h 666076"/>
              <a:gd name="T44" fmla="*/ 126 w 1899094"/>
              <a:gd name="T45" fmla="*/ 401438 h 666076"/>
              <a:gd name="T46" fmla="*/ 0 w 1899094"/>
              <a:gd name="T47" fmla="*/ 79519 h 66607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1899094"/>
              <a:gd name="T73" fmla="*/ 0 h 666076"/>
              <a:gd name="T74" fmla="*/ 1899094 w 1899094"/>
              <a:gd name="T75" fmla="*/ 666076 h 66607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1899094" h="666076">
                <a:moveTo>
                  <a:pt x="0" y="111010"/>
                </a:moveTo>
                <a:lnTo>
                  <a:pt x="8238" y="68966"/>
                </a:lnTo>
                <a:lnTo>
                  <a:pt x="30773" y="34294"/>
                </a:lnTo>
                <a:lnTo>
                  <a:pt x="64337" y="10259"/>
                </a:lnTo>
                <a:lnTo>
                  <a:pt x="105661" y="126"/>
                </a:lnTo>
                <a:lnTo>
                  <a:pt x="111010" y="0"/>
                </a:lnTo>
                <a:lnTo>
                  <a:pt x="1788083" y="0"/>
                </a:lnTo>
                <a:lnTo>
                  <a:pt x="1802713" y="955"/>
                </a:lnTo>
                <a:lnTo>
                  <a:pt x="1842659" y="14319"/>
                </a:lnTo>
                <a:lnTo>
                  <a:pt x="1874150" y="40892"/>
                </a:lnTo>
                <a:lnTo>
                  <a:pt x="1893917" y="77406"/>
                </a:lnTo>
                <a:lnTo>
                  <a:pt x="1899094" y="111010"/>
                </a:lnTo>
                <a:lnTo>
                  <a:pt x="1899094" y="555066"/>
                </a:lnTo>
                <a:lnTo>
                  <a:pt x="1890856" y="597104"/>
                </a:lnTo>
                <a:lnTo>
                  <a:pt x="1868321" y="631777"/>
                </a:lnTo>
                <a:lnTo>
                  <a:pt x="1834757" y="655815"/>
                </a:lnTo>
                <a:lnTo>
                  <a:pt x="1793433" y="665950"/>
                </a:lnTo>
                <a:lnTo>
                  <a:pt x="111010" y="666076"/>
                </a:lnTo>
                <a:lnTo>
                  <a:pt x="96381" y="665121"/>
                </a:lnTo>
                <a:lnTo>
                  <a:pt x="56434" y="651754"/>
                </a:lnTo>
                <a:lnTo>
                  <a:pt x="24943" y="625179"/>
                </a:lnTo>
                <a:lnTo>
                  <a:pt x="5177" y="588665"/>
                </a:lnTo>
                <a:lnTo>
                  <a:pt x="126" y="560415"/>
                </a:lnTo>
                <a:lnTo>
                  <a:pt x="0" y="111010"/>
                </a:lnTo>
                <a:close/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cs typeface="ＭＳ Ｐゴシック"/>
            </a:endParaRPr>
          </a:p>
        </p:txBody>
      </p:sp>
      <p:sp>
        <p:nvSpPr>
          <p:cNvPr id="24630" name="object 56"/>
          <p:cNvSpPr txBox="1">
            <a:spLocks noChangeArrowheads="1"/>
          </p:cNvSpPr>
          <p:nvPr/>
        </p:nvSpPr>
        <p:spPr bwMode="auto">
          <a:xfrm>
            <a:off x="2357438" y="4000500"/>
            <a:ext cx="664368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9850" indent="-57150">
              <a:lnSpc>
                <a:spcPts val="1063"/>
              </a:lnSpc>
            </a:pPr>
            <a:r>
              <a:rPr lang="ru-RU" sz="1000">
                <a:latin typeface="Cambria" pitchFamily="18" charset="0"/>
                <a:cs typeface="ＭＳ Ｐゴシック"/>
              </a:rPr>
              <a:t>•</a:t>
            </a:r>
            <a:r>
              <a:rPr lang="ru-RU" sz="1000" b="1">
                <a:latin typeface="Cambria" pitchFamily="18" charset="0"/>
                <a:cs typeface="ＭＳ Ｐゴシック"/>
              </a:rPr>
              <a:t>обеспечение бесплатным горячим питанием или наборами продуктов;  обеспечение одеждой, обувью и другими предметами первой необходимости; содействие в получении временного жилого помещения; содействие в получении юридической помощи, экстренной психологической помощи с привлечением к этой работе психологов и священнослужителей;  иные  услуги</a:t>
            </a:r>
          </a:p>
          <a:p>
            <a:pPr marL="69850" indent="-57150">
              <a:lnSpc>
                <a:spcPts val="750"/>
              </a:lnSpc>
            </a:pPr>
            <a:endParaRPr lang="ru-RU" sz="700">
              <a:cs typeface="ＭＳ Ｐゴシック"/>
            </a:endParaRPr>
          </a:p>
        </p:txBody>
      </p:sp>
      <p:sp>
        <p:nvSpPr>
          <p:cNvPr id="24631" name="object 57"/>
          <p:cNvSpPr txBox="1">
            <a:spLocks noChangeArrowheads="1"/>
          </p:cNvSpPr>
          <p:nvPr/>
        </p:nvSpPr>
        <p:spPr bwMode="auto">
          <a:xfrm>
            <a:off x="427038" y="4125913"/>
            <a:ext cx="16891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457200">
              <a:lnSpc>
                <a:spcPts val="1638"/>
              </a:lnSpc>
            </a:pPr>
            <a:r>
              <a:rPr lang="ru-RU" sz="1400" b="1">
                <a:latin typeface="Cambria" pitchFamily="18" charset="0"/>
                <a:cs typeface="ＭＳ Ｐゴシック"/>
              </a:rPr>
              <a:t>срочные социальные услуги</a:t>
            </a:r>
            <a:endParaRPr lang="ru-RU" sz="1400">
              <a:latin typeface="Cambria" pitchFamily="18" charset="0"/>
              <a:cs typeface="ＭＳ Ｐゴシック"/>
            </a:endParaRPr>
          </a:p>
        </p:txBody>
      </p:sp>
      <p:sp>
        <p:nvSpPr>
          <p:cNvPr id="24632" name="Номер слайда 2"/>
          <p:cNvSpPr>
            <a:spLocks noGrp="1"/>
          </p:cNvSpPr>
          <p:nvPr>
            <p:ph type="sldNum" sz="quarter" idx="12"/>
          </p:nvPr>
        </p:nvSpPr>
        <p:spPr bwMode="auto">
          <a:xfrm>
            <a:off x="8662988" y="4643438"/>
            <a:ext cx="338137" cy="3984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F82A3B-2C88-4E81-8A13-2FE3A6BCBDAE}" type="slidenum">
              <a:rPr lang="ru-RU" sz="1600" b="1">
                <a:solidFill>
                  <a:schemeClr val="tx1"/>
                </a:solidFill>
                <a:ea typeface="ＭＳ Ｐゴシック"/>
                <a:cs typeface="ＭＳ Ｐゴシック"/>
              </a:rPr>
              <a:pPr/>
              <a:t>6</a:t>
            </a:fld>
            <a:endParaRPr lang="ru-RU" sz="1600" b="1">
              <a:solidFill>
                <a:schemeClr val="tx1"/>
              </a:solidFill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Номер слайда 1"/>
          <p:cNvSpPr txBox="1">
            <a:spLocks noGrp="1"/>
          </p:cNvSpPr>
          <p:nvPr/>
        </p:nvSpPr>
        <p:spPr bwMode="auto">
          <a:xfrm>
            <a:off x="8604250" y="4732338"/>
            <a:ext cx="403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BACF0C3-5728-4BF0-9286-A5E24ECB7425}" type="slidenum">
              <a:rPr lang="ru-RU" sz="1600" b="1">
                <a:solidFill>
                  <a:schemeClr val="bg1"/>
                </a:solidFill>
                <a:latin typeface="Calibri" pitchFamily="34" charset="0"/>
                <a:cs typeface="ＭＳ Ｐゴシック"/>
              </a:rPr>
              <a:pPr algn="r"/>
              <a:t>7</a:t>
            </a:fld>
            <a:endParaRPr lang="ru-RU" sz="1600" b="1">
              <a:solidFill>
                <a:schemeClr val="bg1"/>
              </a:solidFill>
              <a:latin typeface="Calibri" pitchFamily="34" charset="0"/>
              <a:cs typeface="ＭＳ Ｐゴシック"/>
            </a:endParaRPr>
          </a:p>
        </p:txBody>
      </p:sp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71438" y="1292225"/>
            <a:ext cx="90011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Закон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Волгоградской области от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06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.2014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 № 140-ОД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СОЦИАЛЬНОМ ОБСЛУЖИВАНИИ НАСЕЛЕНИЯ В ВОЛГОГРАДСКОЙ ОБЛАСТИ »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Прямоугольник 1"/>
          <p:cNvSpPr>
            <a:spLocks noChangeArrowheads="1"/>
          </p:cNvSpPr>
          <p:nvPr/>
        </p:nvSpPr>
        <p:spPr bwMode="auto">
          <a:xfrm>
            <a:off x="2771775" y="2143122"/>
            <a:ext cx="597693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b="1" dirty="0">
                <a:solidFill>
                  <a:srgbClr val="006600"/>
                </a:solidFill>
                <a:cs typeface="ＭＳ Ｐゴシック"/>
              </a:rPr>
              <a:t>Обучение инвалидов (детей-инвалидов) пользованию средствами ухода и техническими средствами реабилитации;</a:t>
            </a:r>
            <a:endParaRPr lang="ru-RU" sz="800" b="1" dirty="0">
              <a:solidFill>
                <a:srgbClr val="006600"/>
              </a:solidFill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dirty="0">
                <a:solidFill>
                  <a:srgbClr val="006600"/>
                </a:solidFill>
                <a:cs typeface="ＭＳ Ｐゴシック"/>
              </a:rPr>
              <a:t>Проведение социально-реабилитационных мероприятий в сфере социального обслуживания;</a:t>
            </a:r>
            <a:endParaRPr lang="ru-RU" sz="1000" b="1" dirty="0">
              <a:solidFill>
                <a:srgbClr val="006600"/>
              </a:solidFill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dirty="0">
                <a:solidFill>
                  <a:srgbClr val="006600"/>
                </a:solidFill>
                <a:cs typeface="ＭＳ Ｐゴシック"/>
              </a:rPr>
              <a:t>Обучение навыкам поведения в быту и общественных местах; </a:t>
            </a:r>
            <a:endParaRPr lang="ru-RU" sz="1000" b="1" dirty="0">
              <a:solidFill>
                <a:srgbClr val="006600"/>
              </a:solidFill>
              <a:cs typeface="ＭＳ Ｐゴシック"/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dirty="0">
                <a:solidFill>
                  <a:srgbClr val="006600"/>
                </a:solidFill>
                <a:cs typeface="ＭＳ Ｐゴシック"/>
              </a:rPr>
              <a:t> Оказание помощи в обучении навыкам компьютерной грамотности.</a:t>
            </a:r>
          </a:p>
          <a:p>
            <a:pPr>
              <a:buFont typeface="Wingdings" pitchFamily="2" charset="2"/>
              <a:buChar char="ü"/>
            </a:pPr>
            <a:endParaRPr lang="ru-RU" sz="1000" b="1" dirty="0">
              <a:solidFill>
                <a:srgbClr val="006600"/>
              </a:solidFill>
              <a:cs typeface="ＭＳ Ｐゴシック"/>
            </a:endParaRPr>
          </a:p>
          <a:p>
            <a:pPr algn="ctr"/>
            <a:endParaRPr lang="ru-RU" sz="1600" b="1" dirty="0">
              <a:solidFill>
                <a:srgbClr val="006600"/>
              </a:solidFill>
              <a:cs typeface="ＭＳ Ｐゴシック"/>
            </a:endParaRPr>
          </a:p>
          <a:p>
            <a:pPr algn="ctr">
              <a:buFont typeface="Wingdings" pitchFamily="2" charset="2"/>
              <a:buChar char="ü"/>
            </a:pPr>
            <a:endParaRPr lang="ru-RU" sz="1400" b="1" dirty="0">
              <a:solidFill>
                <a:srgbClr val="006600"/>
              </a:solidFill>
              <a:cs typeface="ＭＳ Ｐゴシック"/>
            </a:endParaRPr>
          </a:p>
        </p:txBody>
      </p:sp>
      <p:sp>
        <p:nvSpPr>
          <p:cNvPr id="25605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Перечень социальных услуг размещен на сайте </a:t>
            </a:r>
            <a:r>
              <a:rPr lang="en-US" sz="2000" b="1" u="sng">
                <a:solidFill>
                  <a:schemeClr val="bg1"/>
                </a:solidFill>
                <a:cs typeface="ＭＳ Ｐゴシック"/>
              </a:rPr>
              <a:t>http:// dkcson.ru</a:t>
            </a:r>
            <a:endParaRPr lang="ru-RU" sz="2000" b="1">
              <a:solidFill>
                <a:schemeClr val="bg1"/>
              </a:solidFill>
              <a:cs typeface="ＭＳ Ｐゴシック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14287" y="3132312"/>
            <a:ext cx="2357453" cy="1500198"/>
          </a:xfrm>
          <a:prstGeom prst="ellipse">
            <a:avLst/>
          </a:prstGeom>
          <a:solidFill>
            <a:srgbClr val="006600"/>
          </a:solidFill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FFFFFF"/>
                </a:solidFill>
                <a:latin typeface="Calibri" pitchFamily="34" charset="0"/>
              </a:rPr>
              <a:t>Новые услуги</a:t>
            </a:r>
            <a:endParaRPr lang="ru-RU" sz="1200" b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5609" name="Прямоугольник 9"/>
          <p:cNvSpPr>
            <a:spLocks noChangeArrowheads="1"/>
          </p:cNvSpPr>
          <p:nvPr/>
        </p:nvSpPr>
        <p:spPr bwMode="auto">
          <a:xfrm>
            <a:off x="111125" y="265113"/>
            <a:ext cx="9001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000" b="1">
                <a:solidFill>
                  <a:srgbClr val="600589"/>
                </a:solidFill>
                <a:cs typeface="ＭＳ Ｐゴシック"/>
              </a:rPr>
              <a:t>«Услуги в целях повышения коммуникативного </a:t>
            </a:r>
          </a:p>
          <a:p>
            <a:pPr algn="ctr">
              <a:buFont typeface="Wingdings" pitchFamily="2" charset="2"/>
              <a:buNone/>
            </a:pPr>
            <a:r>
              <a:rPr lang="ru-RU" sz="2000" b="1">
                <a:solidFill>
                  <a:srgbClr val="600589"/>
                </a:solidFill>
                <a:cs typeface="ＭＳ Ｐゴシック"/>
              </a:rPr>
              <a:t>потенциала получателей социальных услуг, имеющих ограничения жизнедеятельности, в том числе детей-инвалидов»: </a:t>
            </a:r>
          </a:p>
        </p:txBody>
      </p:sp>
      <p:sp>
        <p:nvSpPr>
          <p:cNvPr id="13" name="Shape 14"/>
          <p:cNvSpPr/>
          <p:nvPr/>
        </p:nvSpPr>
        <p:spPr>
          <a:xfrm rot="20102090">
            <a:off x="718122" y="2339371"/>
            <a:ext cx="809943" cy="617481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006600"/>
          </a:solidFill>
          <a:ln w="57150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613" name="Rectangle 1"/>
          <p:cNvSpPr>
            <a:spLocks noChangeArrowheads="1"/>
          </p:cNvSpPr>
          <p:nvPr/>
        </p:nvSpPr>
        <p:spPr bwMode="auto">
          <a:xfrm>
            <a:off x="0" y="322263"/>
            <a:ext cx="91440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900">
                <a:cs typeface="ＭＳ Ｐゴシック"/>
              </a:rPr>
              <a:t> </a:t>
            </a:r>
            <a:endParaRPr lang="ru-RU"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429125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itle 3"/>
          <p:cNvSpPr txBox="1">
            <a:spLocks/>
          </p:cNvSpPr>
          <p:nvPr/>
        </p:nvSpPr>
        <p:spPr bwMode="auto">
          <a:xfrm>
            <a:off x="0" y="50800"/>
            <a:ext cx="9144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000" b="1" u="sng">
                <a:solidFill>
                  <a:srgbClr val="006600"/>
                </a:solidFill>
                <a:cs typeface="ＭＳ Ｐゴシック"/>
              </a:rPr>
              <a:t> </a:t>
            </a:r>
            <a:r>
              <a:rPr lang="ru-RU" sz="20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по предоставлению социального обслуживания</a:t>
            </a:r>
          </a:p>
        </p:txBody>
      </p:sp>
      <p:sp>
        <p:nvSpPr>
          <p:cNvPr id="27651" name="Прямоугольник 1"/>
          <p:cNvSpPr>
            <a:spLocks noChangeArrowheads="1"/>
          </p:cNvSpPr>
          <p:nvPr/>
        </p:nvSpPr>
        <p:spPr bwMode="auto">
          <a:xfrm>
            <a:off x="2484438" y="268288"/>
            <a:ext cx="665956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u="sng" dirty="0">
              <a:solidFill>
                <a:srgbClr val="600589"/>
              </a:solidFill>
              <a:cs typeface="ＭＳ Ｐゴシック"/>
            </a:endParaRPr>
          </a:p>
          <a:p>
            <a:r>
              <a:rPr lang="ru-RU" b="1" u="sng" dirty="0">
                <a:solidFill>
                  <a:srgbClr val="600589"/>
                </a:solidFill>
                <a:cs typeface="ＭＳ Ｐゴシック"/>
              </a:rPr>
              <a:t>Заявление гражданина</a:t>
            </a:r>
            <a:r>
              <a:rPr lang="ru-RU" b="1" dirty="0">
                <a:solidFill>
                  <a:srgbClr val="600589"/>
                </a:solidFill>
                <a:cs typeface="ＭＳ Ｐゴシック"/>
              </a:rPr>
              <a:t> или его законного представителя </a:t>
            </a:r>
            <a:r>
              <a:rPr lang="ru-RU" b="1" u="sng" dirty="0">
                <a:solidFill>
                  <a:srgbClr val="600589"/>
                </a:solidFill>
                <a:cs typeface="ＭＳ Ｐゴシック"/>
              </a:rPr>
              <a:t>о предоставлении социального обслуживания</a:t>
            </a:r>
            <a:r>
              <a:rPr lang="ru-RU" b="1" dirty="0">
                <a:solidFill>
                  <a:srgbClr val="600589"/>
                </a:solidFill>
                <a:cs typeface="ＭＳ Ｐゴシック"/>
              </a:rPr>
              <a:t> либо обращение в его интересах иных граждан, обращение государственных органов, органов местного самоуправления, общественных объединений </a:t>
            </a:r>
            <a:r>
              <a:rPr lang="ru-RU" b="1" u="sng" dirty="0">
                <a:solidFill>
                  <a:srgbClr val="600589"/>
                </a:solidFill>
                <a:cs typeface="ＭＳ Ｐゴシック"/>
              </a:rPr>
              <a:t>подаётся </a:t>
            </a:r>
            <a:r>
              <a:rPr lang="ru-RU" b="1" dirty="0">
                <a:solidFill>
                  <a:srgbClr val="600589"/>
                </a:solidFill>
                <a:cs typeface="ＭＳ Ｐゴシック"/>
              </a:rPr>
              <a:t>в письменной или электронной форме непосредственно </a:t>
            </a:r>
            <a:r>
              <a:rPr lang="ru-RU" b="1" u="sng" dirty="0">
                <a:solidFill>
                  <a:srgbClr val="600589"/>
                </a:solidFill>
                <a:cs typeface="ＭＳ Ｐゴシック"/>
              </a:rPr>
              <a:t>в уполномоченный орган </a:t>
            </a:r>
            <a:r>
              <a:rPr lang="ru-RU" b="1" dirty="0">
                <a:solidFill>
                  <a:srgbClr val="600589"/>
                </a:solidFill>
                <a:cs typeface="ＭＳ Ｐゴシック"/>
              </a:rPr>
              <a:t>(по месту жительства) .  В Волгоградской области                                   уполномоченным органом на территории Дубовского муниципального района является  ГКУ « Центр социальной защиты населения по Дубовскому району».</a:t>
            </a:r>
            <a:endParaRPr lang="ru-RU" b="1" u="sng" dirty="0">
              <a:solidFill>
                <a:srgbClr val="600589"/>
              </a:solidFill>
              <a:cs typeface="ＭＳ Ｐゴシック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69830" y="500049"/>
            <a:ext cx="2073281" cy="785818"/>
          </a:xfrm>
          <a:prstGeom prst="ellipse">
            <a:avLst/>
          </a:prstGeom>
          <a:solidFill>
            <a:srgbClr val="006600"/>
          </a:solidFill>
          <a:ln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1400" b="1" dirty="0" smtClean="0">
                <a:solidFill>
                  <a:srgbClr val="FFFFFF"/>
                </a:solidFill>
              </a:rPr>
              <a:t>Комитет</a:t>
            </a:r>
          </a:p>
        </p:txBody>
      </p:sp>
      <p:sp>
        <p:nvSpPr>
          <p:cNvPr id="18" name="Овал 17"/>
          <p:cNvSpPr/>
          <p:nvPr/>
        </p:nvSpPr>
        <p:spPr>
          <a:xfrm>
            <a:off x="69830" y="3643322"/>
            <a:ext cx="2286017" cy="757243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FFFFFF"/>
                </a:solidFill>
              </a:rPr>
              <a:t>ЦСЗН</a:t>
            </a:r>
            <a:endParaRPr lang="ru-RU" sz="1200" b="1" dirty="0" smtClean="0">
              <a:solidFill>
                <a:srgbClr val="FFFFFF"/>
              </a:solidFill>
            </a:endParaRPr>
          </a:p>
        </p:txBody>
      </p:sp>
      <p:pic>
        <p:nvPicPr>
          <p:cNvPr id="27658" name="Picture 4" descr="&amp;Pcy;&amp;iecy;&amp;rcy;&amp;vcy;&amp;ycy;&amp;jcy; &amp;dcy;&amp;ocy;&amp;gcy;&amp;ocy;&amp;vcy;&amp;ocy;&amp;rcy; &amp;pcy;&amp;ocy; &amp;scy;&amp;tcy;&amp;rcy;&amp;acy;&amp;khcy;&amp;ocy;&amp;vcy;&amp;acy;&amp;ncy;&amp;icy;&amp;yucy; &amp;icy;&amp;ncy;&amp;fcy;&amp;ocy;&amp;rcy;&amp;mcy;&amp;acy;&amp;tscy;&amp;icy;&amp;ocy;&amp;ncy;&amp;ncy;&amp;ycy;&amp;khcy; &amp;rcy;&amp;icy;&amp;scy;&amp;kcy;&amp;ocy;&amp;vcy; - &amp;Ncy;&amp;ocy;&amp;vcy;&amp;ocy;&amp;scy;&amp;tcy;&amp;icy; &amp;Ucy;&amp;zcy;&amp;bcy;&amp;iecy;&amp;kcy;&amp;icy;&amp;scy;&amp;tcy;&amp;acy;&amp;ncy;&amp;acy; - ANONS.UZ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1357313"/>
            <a:ext cx="164306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Прямоугольник 8"/>
          <p:cNvSpPr>
            <a:spLocks noChangeArrowheads="1"/>
          </p:cNvSpPr>
          <p:nvPr/>
        </p:nvSpPr>
        <p:spPr bwMode="auto">
          <a:xfrm>
            <a:off x="3092450" y="2387600"/>
            <a:ext cx="2492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00589"/>
                </a:solidFill>
                <a:cs typeface="ＭＳ Ｐゴシック"/>
              </a:rPr>
              <a:t> </a:t>
            </a:r>
            <a:endParaRPr lang="ru-RU">
              <a:cs typeface="ＭＳ Ｐゴシック"/>
            </a:endParaRPr>
          </a:p>
        </p:txBody>
      </p:sp>
      <p:sp>
        <p:nvSpPr>
          <p:cNvPr id="2766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4595813"/>
            <a:ext cx="369888" cy="3810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08A18C-83D0-4DED-A130-97E03826CA9E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8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59313"/>
            <a:ext cx="9144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itle 3"/>
          <p:cNvSpPr txBox="1">
            <a:spLocks/>
          </p:cNvSpPr>
          <p:nvPr/>
        </p:nvSpPr>
        <p:spPr bwMode="auto">
          <a:xfrm>
            <a:off x="0" y="50800"/>
            <a:ext cx="914400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ru-RU" sz="2400" b="1">
                <a:solidFill>
                  <a:srgbClr val="006600"/>
                </a:solidFill>
                <a:cs typeface="ＭＳ Ｐゴシック"/>
              </a:rPr>
              <a:t> Форма заявления единая </a:t>
            </a:r>
          </a:p>
          <a:p>
            <a:pPr algn="ctr"/>
            <a:r>
              <a:rPr lang="ru-RU" sz="1600" b="1">
                <a:solidFill>
                  <a:srgbClr val="006600"/>
                </a:solidFill>
                <a:cs typeface="ＭＳ Ｐゴシック"/>
              </a:rPr>
              <a:t>утверждена Минтрудом России </a:t>
            </a:r>
            <a:endParaRPr lang="ru-RU" sz="1600">
              <a:solidFill>
                <a:srgbClr val="006600"/>
              </a:solidFill>
              <a:cs typeface="ＭＳ Ｐゴシック"/>
            </a:endParaRPr>
          </a:p>
        </p:txBody>
      </p:sp>
      <p:sp>
        <p:nvSpPr>
          <p:cNvPr id="29699" name="Прямоугольник 1"/>
          <p:cNvSpPr>
            <a:spLocks noChangeArrowheads="1"/>
          </p:cNvSpPr>
          <p:nvPr/>
        </p:nvSpPr>
        <p:spPr bwMode="auto">
          <a:xfrm>
            <a:off x="0" y="4643438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cs typeface="ＭＳ Ｐゴシック"/>
              </a:rPr>
              <a:t>В соответствии с приказом Минтруда России от 28.03.14 № 159н  </a:t>
            </a:r>
          </a:p>
        </p:txBody>
      </p:sp>
      <p:sp>
        <p:nvSpPr>
          <p:cNvPr id="29700" name="Прямоугольник 1"/>
          <p:cNvSpPr>
            <a:spLocks noChangeArrowheads="1"/>
          </p:cNvSpPr>
          <p:nvPr/>
        </p:nvSpPr>
        <p:spPr bwMode="auto">
          <a:xfrm>
            <a:off x="2339975" y="357188"/>
            <a:ext cx="6804025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 b="1">
              <a:solidFill>
                <a:srgbClr val="600589"/>
              </a:solidFill>
              <a:cs typeface="ＭＳ Ｐゴシック"/>
            </a:endParaRPr>
          </a:p>
          <a:p>
            <a:pPr algn="ctr"/>
            <a:r>
              <a:rPr lang="ru-RU" sz="2400" b="1">
                <a:solidFill>
                  <a:srgbClr val="600589"/>
                </a:solidFill>
                <a:cs typeface="ＭＳ Ｐゴシック"/>
              </a:rPr>
              <a:t>В заявлении указывается:</a:t>
            </a:r>
            <a:r>
              <a:rPr lang="ru-RU" sz="2000" b="1">
                <a:solidFill>
                  <a:srgbClr val="600589"/>
                </a:solidFill>
                <a:cs typeface="ＭＳ Ｐゴシック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форма социального обслуживания;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 желаемый поставщик;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 желаемые социальные услуги и периодичность их предоставления;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обстоятельства, которые ухудшают или могут ухудшить условия жизнедеятельности гражданина;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 условия проживания и состав семьи;</a:t>
            </a:r>
          </a:p>
          <a:p>
            <a:pPr>
              <a:buFont typeface="Wingdings" pitchFamily="2" charset="2"/>
              <a:buChar char="ü"/>
            </a:pPr>
            <a:r>
              <a:rPr lang="ru-RU" sz="2000" b="1">
                <a:solidFill>
                  <a:srgbClr val="002060"/>
                </a:solidFill>
                <a:cs typeface="ＭＳ Ｐゴシック"/>
              </a:rPr>
              <a:t> сведения о доходе, учитываемые для расчета величины среднедушевого дохода получателя социальной услуги.</a:t>
            </a:r>
          </a:p>
        </p:txBody>
      </p:sp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1071563" y="4214813"/>
            <a:ext cx="74152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ctr" eaLnBrk="0" hangingPunct="0"/>
            <a:r>
              <a:rPr lang="ru-RU" sz="2000" b="1">
                <a:solidFill>
                  <a:srgbClr val="C00000"/>
                </a:solidFill>
                <a:cs typeface="ＭＳ Ｐゴシック"/>
              </a:rPr>
              <a:t>Форма заявления не подлежит изменению</a:t>
            </a:r>
            <a:endParaRPr lang="ru-RU" sz="2800" b="1">
              <a:solidFill>
                <a:srgbClr val="C00000"/>
              </a:solidFill>
              <a:cs typeface="ＭＳ Ｐゴシック"/>
            </a:endParaRPr>
          </a:p>
        </p:txBody>
      </p:sp>
      <p:pic>
        <p:nvPicPr>
          <p:cNvPr id="29702" name="Picture 15" descr="&amp;Mcy;&amp;icy;&amp;ncy;&amp;icy;&amp;scy;&amp;tcy;&amp;iecy;&amp;rcy;&amp;scy;&amp;tcy;&amp;vcy;&amp;ocy; &amp;tcy;&amp;rcy;&amp;ucy;&amp;dcy;&amp;acy; &amp;icy; &amp;scy;&amp;ocy;&amp;tscy;&amp;icy;&amp;acy;&amp;lcy;&amp;softcy;&amp;ncy;&amp;ocy;&amp;jcy; &amp;zcy;&amp;acy;&amp;shchcy;&amp;icy;&amp;tcy;&amp;ycy; &amp;Rcy;&amp;ocy;&amp;scy;&amp;scy;&amp;icy;&amp;jcy;&amp;scy;&amp;kcy;&amp;ocy;&amp;jcy; &amp;Fcy;&amp;iecy;&amp;dcy;&amp;iecy;&amp;rcy;&amp;acy;&amp;tscy;&amp;i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1143000"/>
            <a:ext cx="221456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4659313"/>
            <a:ext cx="468312" cy="38417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83B54F-6E1D-4878-BF04-2B2668F2E626}" type="slidenum">
              <a:rPr lang="ru-RU" sz="1600" b="1">
                <a:solidFill>
                  <a:schemeClr val="bg1"/>
                </a:solidFill>
                <a:ea typeface="ＭＳ Ｐゴシック"/>
                <a:cs typeface="ＭＳ Ｐゴシック"/>
              </a:rPr>
              <a:pPr/>
              <a:t>9</a:t>
            </a:fld>
            <a:endParaRPr lang="ru-RU" sz="1600" b="1">
              <a:solidFill>
                <a:schemeClr val="bg1"/>
              </a:solidFill>
              <a:ea typeface="ＭＳ Ｐゴシック"/>
              <a:cs typeface="ＭＳ Ｐゴシック"/>
            </a:endParaRPr>
          </a:p>
        </p:txBody>
      </p:sp>
    </p:spTree>
    <p:custDataLst>
      <p:tags r:id="rId1"/>
    </p:custDataLst>
  </p:cSld>
  <p:clrMapOvr>
    <a:masterClrMapping/>
  </p:clrMapOvr>
  <p:transition spd="slow" advTm="5346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1.1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8406</TotalTime>
  <Words>2040</Words>
  <Application>Microsoft Office PowerPoint</Application>
  <PresentationFormat>Экран (16:9)</PresentationFormat>
  <Paragraphs>242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Статья 20. Виды социальных услуг (442-ФЗ)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nika</dc:creator>
  <cp:lastModifiedBy>User</cp:lastModifiedBy>
  <cp:revision>862</cp:revision>
  <cp:lastPrinted>2014-11-13T08:41:36Z</cp:lastPrinted>
  <dcterms:created xsi:type="dcterms:W3CDTF">2014-01-28T21:16:29Z</dcterms:created>
  <dcterms:modified xsi:type="dcterms:W3CDTF">2015-07-07T07:05:05Z</dcterms:modified>
</cp:coreProperties>
</file>